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76" r:id="rId3"/>
    <p:sldId id="263" r:id="rId4"/>
    <p:sldId id="281" r:id="rId5"/>
    <p:sldId id="264" r:id="rId6"/>
    <p:sldId id="282" r:id="rId7"/>
    <p:sldId id="286" r:id="rId8"/>
    <p:sldId id="270" r:id="rId9"/>
    <p:sldId id="265" r:id="rId10"/>
    <p:sldId id="272" r:id="rId11"/>
    <p:sldId id="271" r:id="rId12"/>
    <p:sldId id="273" r:id="rId13"/>
    <p:sldId id="284" r:id="rId14"/>
    <p:sldId id="274" r:id="rId15"/>
    <p:sldId id="275" r:id="rId16"/>
    <p:sldId id="280" r:id="rId17"/>
    <p:sldId id="277" r:id="rId18"/>
    <p:sldId id="285" r:id="rId19"/>
    <p:sldId id="267" r:id="rId20"/>
    <p:sldId id="279" r:id="rId21"/>
    <p:sldId id="278" r:id="rId22"/>
  </p:sldIdLst>
  <p:sldSz cx="12192000" cy="6858000"/>
  <p:notesSz cx="6858000" cy="9144000"/>
  <p:embeddedFontLst>
    <p:embeddedFont>
      <p:font typeface="나눔스퀘어_ac" panose="020B0600000101010101" pitchFamily="50" charset="-127"/>
      <p:regular r:id="rId25"/>
    </p:embeddedFont>
    <p:embeddedFont>
      <p:font typeface="나눔스퀘어_ac ExtraBold" panose="020B0600000101010101" pitchFamily="50" charset="-127"/>
      <p:bold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C7C7"/>
    <a:srgbClr val="FFC000"/>
    <a:srgbClr val="D9D9D9"/>
    <a:srgbClr val="A5A5A5"/>
    <a:srgbClr val="642981"/>
    <a:srgbClr val="32302A"/>
    <a:srgbClr val="FFBE00"/>
    <a:srgbClr val="EC7829"/>
    <a:srgbClr val="63A0D7"/>
    <a:srgbClr val="D9B7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05" autoAdjust="0"/>
    <p:restoredTop sz="94660"/>
  </p:normalViewPr>
  <p:slideViewPr>
    <p:cSldViewPr snapToGrid="0">
      <p:cViewPr>
        <p:scale>
          <a:sx n="87" d="100"/>
          <a:sy n="87" d="100"/>
        </p:scale>
        <p:origin x="56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0B23347D-1E2C-4D3A-B32D-CB478B1F9A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4D8F115-E6E2-4370-A91D-7355E1A0BF8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57E561-8E90-45E0-B482-91AB2509131E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7A877B3-3651-4E6A-B1D5-225191D952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B8C5E-3715-4678-8BC2-1DB7295628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1FCBC-ED90-4EB7-AF71-68B5821246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8353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6-23T18:27:12.953"/>
    </inkml:context>
    <inkml:brush xml:id="br0">
      <inkml:brushProperty name="width" value="0.2" units="cm"/>
      <inkml:brushProperty name="height" value="0.2" units="cm"/>
      <inkml:brushProperty name="color" value="#FFC114"/>
    </inkml:brush>
  </inkml:definitions>
  <inkml:trace contextRef="#ctx0" brushRef="#br0">8 1709 4905 0 0,'-4'-9'191'0'0,"0"13"2831"0"0,6 4-2786 0 0,0 1 0 0 0,1-1 0 0 0,0 1 1 0 0,0-1-1 0 0,3 6-236 0 0,3 6 55 0 0,1 9-79 0 0,-1-5 19 0 0,1 0-1 0 0,1 0 1 0 0,5 7 5 0 0,45 85-41 0 0,-18-32 11 0 0,8 22 52 0 0,-30-59-69 0 0,26 41 47 0 0,-30-61-17 0 0,0-2-1 0 0,2 0 1 0 0,1-1 0 0 0,1-1-1 0 0,1-1 1 0 0,13 9 17 0 0,0-5-15 0 0,2-1 0 0 0,1-2 1 0 0,0-2-1 0 0,2-1 0 0 0,15 4 15 0 0,58 30-25 0 0,-67-34 14 0 0,1-2-1 0 0,1-2 0 0 0,0-2 1 0 0,24 3 11 0 0,-48-12-5 0 0,0-1 1 0 0,0-1 0 0 0,1-2-1 0 0,-1 0 1 0 0,1-1 0 0 0,-1-1 4 0 0,27-5 85 0 0,0-1 1 0 0,17-7-86 0 0,0-1 289 0 0,-1-3 0 0 0,-1-3 0 0 0,-1-3 0 0 0,7-7-289 0 0,-43 19 166 0 0,0-2 0 0 0,-2-2 0 0 0,0 0 0 0 0,0-2 0 0 0,-2-1 0 0 0,0-1 0 0 0,-1-1 0 0 0,10-13-166 0 0,13-22 702 0 0,15-27-702 0 0,-20 25 143 0 0,40-59 24 0 0,-30 41 94 0 0,10-7-261 0 0,-12 16 195 0 0,38-66-195 0 0,17-26 89 0 0,130-148 67 0 0,-180 238-124 0 0,-6 6-54 0 0,2 1 0 0 0,4 3 1 0 0,33-26 21 0 0,3 1-12 0 0,-49 44-55 0 0,1 3 0 0 0,19-12 67 0 0,-18 17 1 0 0,-9 5-12 0 0,2 2 1 0 0,1 2 0 0 0,1 1 0 0 0,24-9 10 0 0,103-46-13 0 0,-19 8-5 0 0,-101 53-11 0 0,0 1-1 0 0,1 3 0 0 0,1 2 0 0 0,3 1 30 0 0,-6 1-7 0 0,-6 1 23 0 0,-1-2 0 0 0,0-2 1 0 0,0-1-1 0 0,9-6-16 0 0,-26 9-21 0 0,-1-1 0 0 0,1-1 1 0 0,7-6 20 0 0,-19 10-116 0 0,-1 1 0 0 0,0-1 1 0 0,0-1-1 0 0,0 1 1 0 0,-1-1-1 0 0,-1 0 1 0 0,1-1-1 0 0,3-6 116 0 0,44-79-6540 0 0,12-36 6540 0 0,-43 82-3385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9-06-23T18:27:56.696"/>
    </inkml:context>
    <inkml:brush xml:id="br0">
      <inkml:brushProperty name="width" value="0.2" units="cm"/>
      <inkml:brushProperty name="height" value="0.2" units="cm"/>
      <inkml:brushProperty name="color" value="#FFC114"/>
    </inkml:brush>
  </inkml:definitions>
  <inkml:trace contextRef="#ctx0" brushRef="#br0">4566 25 5041 0 0,'4'1'24'0'0,"0"-1"1"0"0,-1-1-1 0 0,1 1 0 0 0,0-1 0 0 0,0 1 1 0 0,0-1-1 0 0,0 0 0 0 0,-1 0 1 0 0,1-1-1 0 0,3-1-24 0 0,6-8 932 0 0,-10 7-183 0 0,-4 5 336 0 0,3 9 432 0 0,-2-10-1462 0 0,0 0 1 0 0,0 0-1 0 0,0 0 1 0 0,0 0-1 0 0,1 0 1 0 0,-1 1-1 0 0,0-1 1 0 0,0 0-1 0 0,0 0 1 0 0,0 0-1 0 0,1 0 1 0 0,-1 1-1 0 0,0-1 1 0 0,0 0-1 0 0,0 0 1 0 0,0 0 0 0 0,0 1-1 0 0,0-1 1 0 0,0 0-1 0 0,1 0 1 0 0,-1 1-1 0 0,0-1 1 0 0,0 0-1 0 0,0 0 1 0 0,0 0-1 0 0,0 1 1 0 0,0-1-1 0 0,0 0 1 0 0,0 0-1 0 0,0 1 1 0 0,-1-1-1 0 0,1 0 1 0 0,0 0-1 0 0,0 1 1 0 0,0-1-1 0 0,0 0 1 0 0,0 0-1 0 0,0 0 1 0 0,0 1-1 0 0,0-1 1 0 0,-1 0-1 0 0,1 0 1 0 0,0 0-1 0 0,0 0 1 0 0,0 1-1 0 0,0-1 1 0 0,-1 0-1 0 0,1 0 1 0 0,0 0-1 0 0,0 0 1 0 0,0 0-1 0 0,-1 0 1 0 0,1 1-1 0 0,0-1 1 0 0,0 0-1 0 0,0 0 1 0 0,-1 0-1 0 0,1 0 1 0 0,0 0-1 0 0,0 0-55 0 0,-15 36 176 0 0,12-23-13 0 0,-1 0-1 0 0,-1 0 1 0 0,0 0-1 0 0,-1-1 1 0 0,0 0-1 0 0,-1 0 1 0 0,0-1-1 0 0,-1 0 1 0 0,0 0-1 0 0,0 0 1 0 0,-4 2-163 0 0,0 0 38 0 0,-23 31 89 0 0,-15 10-127 0 0,-5-4 886 0 0,30-28-854 0 0,1 0 1 0 0,-3 7-33 0 0,-15 14 558 0 0,-33 27-558 0 0,-5 5 55 0 0,39-38-67 0 0,-17 12 12 0 0,-18 15-72 0 0,26-15 86 0 0,24-23 196 0 0,-1-2 0 0 0,-9 6-210 0 0,-36 31 131 0 0,53-44 2 0 0,0-1 1 0 0,-1 0-1 0 0,-1-1 1 0 0,0-2-1 0 0,-1 0 1 0 0,-11 4-134 0 0,-40 18 72 0 0,-1 4-72 0 0,15-7 52 0 0,-61 23-52 0 0,-50 18 17 0 0,84-34 69 0 0,-47 13-86 0 0,14-20 132 0 0,50-15-20 0 0,-237 64 356 0 0,120-38-148 0 0,93-29 214 0 0,-48-7-343 0 0,23-2 156 0 0,46 3-341 0 0,0 3 1 0 0,1 3-1 0 0,0 3 0 0 0,-36 16-6 0 0,59-13-18 0 0,0 2 0 0 0,2 2 0 0 0,1 2 1 0 0,1 2-1 0 0,-1 4 18 0 0,-60 36 27 0 0,38-28 1 0 0,7-6-41 0 0,2 3 1 0 0,2 2-1 0 0,-30 29 13 0 0,14-5-23 0 0,-65 62-32 0 0,92-76 31 0 0,2 2 1 0 0,2 1-1 0 0,-1 8 24 0 0,-10 20-95 0 0,18-26 101 0 0,-13 12-6 0 0,33-48-459 0 0,-1-1-1 0 0,-1 0 1 0 0,-1-1 0 0 0,0-1-1 0 0,-9 6 460 0 0,-58 39-10930 0 0,68-48 6824 0 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07C31-DA32-46EB-8F3C-398B2DFD5C8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B6430-A4FA-46D6-8DEF-C5BEAEF9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2986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0119BE-AB9E-4443-94FE-B9854A459C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7F10BCE-711D-47CD-91D4-67EC680E7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C1D2A0-CCAB-4946-A211-28FA3166E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0B5DA0-AF12-4FD2-A98C-E59254F7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173516-2066-4B3D-B672-66D9A4541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266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B4B69-3E74-4FAB-AA9C-E6DBEBD3B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C6E90F9-A7C6-4581-BE73-FCAE72027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60E2BF-D074-47C6-A4E5-48D8496F7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2E4968-CB36-4F1C-AA9C-7B9755F10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5375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45AD3C8-5FD5-443A-88E0-724B7E042A8E}"/>
              </a:ext>
            </a:extLst>
          </p:cNvPr>
          <p:cNvSpPr/>
          <p:nvPr userDrawn="1"/>
        </p:nvSpPr>
        <p:spPr>
          <a:xfrm>
            <a:off x="2206143" y="433801"/>
            <a:ext cx="9827734" cy="6201011"/>
          </a:xfrm>
          <a:prstGeom prst="rect">
            <a:avLst/>
          </a:prstGeom>
          <a:solidFill>
            <a:srgbClr val="32302A"/>
          </a:solidFill>
          <a:ln>
            <a:noFill/>
          </a:ln>
          <a:effectLst>
            <a:outerShdw blurRad="114300" dist="38100" dir="10800000" sx="101000" sy="101000" algn="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" name="모서리가 둥근 직사각형 22">
            <a:extLst>
              <a:ext uri="{FF2B5EF4-FFF2-40B4-BE49-F238E27FC236}">
                <a16:creationId xmlns:a16="http://schemas.microsoft.com/office/drawing/2014/main" id="{9256755F-12B2-4420-98D6-58BB50A73528}"/>
              </a:ext>
            </a:extLst>
          </p:cNvPr>
          <p:cNvSpPr/>
          <p:nvPr userDrawn="1"/>
        </p:nvSpPr>
        <p:spPr>
          <a:xfrm>
            <a:off x="8471012" y="403012"/>
            <a:ext cx="1185359" cy="6353452"/>
          </a:xfrm>
          <a:prstGeom prst="roundRect">
            <a:avLst>
              <a:gd name="adj" fmla="val 12976"/>
            </a:avLst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114300" dist="38100" dir="10800000" sx="101000" sy="101000" algn="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7F359F-F20B-4BC0-9C33-19E8EB42933D}"/>
              </a:ext>
            </a:extLst>
          </p:cNvPr>
          <p:cNvSpPr/>
          <p:nvPr userDrawn="1"/>
        </p:nvSpPr>
        <p:spPr>
          <a:xfrm>
            <a:off x="2134133" y="433801"/>
            <a:ext cx="98780" cy="6201011"/>
          </a:xfrm>
          <a:prstGeom prst="rect">
            <a:avLst/>
          </a:prstGeom>
          <a:solidFill>
            <a:srgbClr val="191815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94B4599-D1E2-4ECD-8413-3C012C0A0612}"/>
              </a:ext>
            </a:extLst>
          </p:cNvPr>
          <p:cNvSpPr/>
          <p:nvPr userDrawn="1"/>
        </p:nvSpPr>
        <p:spPr>
          <a:xfrm>
            <a:off x="2638203" y="577822"/>
            <a:ext cx="9235054" cy="60231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9" name="톱니 모양의 오른쪽 화살표 7">
            <a:extLst>
              <a:ext uri="{FF2B5EF4-FFF2-40B4-BE49-F238E27FC236}">
                <a16:creationId xmlns:a16="http://schemas.microsoft.com/office/drawing/2014/main" id="{1452ECEE-803B-4504-9592-6A472C8CE402}"/>
              </a:ext>
            </a:extLst>
          </p:cNvPr>
          <p:cNvSpPr/>
          <p:nvPr userDrawn="1"/>
        </p:nvSpPr>
        <p:spPr>
          <a:xfrm>
            <a:off x="477903" y="937871"/>
            <a:ext cx="4346318" cy="1067395"/>
          </a:xfrm>
          <a:prstGeom prst="notchedRightArrow">
            <a:avLst/>
          </a:prstGeom>
          <a:solidFill>
            <a:srgbClr val="FFC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0B2612B-0097-448C-B359-2F15DC330AC5}"/>
              </a:ext>
            </a:extLst>
          </p:cNvPr>
          <p:cNvSpPr/>
          <p:nvPr userDrawn="1"/>
        </p:nvSpPr>
        <p:spPr>
          <a:xfrm>
            <a:off x="2746852" y="649831"/>
            <a:ext cx="9086013" cy="5934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32C926E-3654-4154-85EE-1B126378693F}"/>
              </a:ext>
            </a:extLst>
          </p:cNvPr>
          <p:cNvSpPr/>
          <p:nvPr userDrawn="1"/>
        </p:nvSpPr>
        <p:spPr>
          <a:xfrm>
            <a:off x="2818862" y="649831"/>
            <a:ext cx="8987233" cy="5934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6D6C72F-6FDA-406A-A230-EBA366DE8006}"/>
              </a:ext>
            </a:extLst>
          </p:cNvPr>
          <p:cNvSpPr/>
          <p:nvPr userDrawn="1"/>
        </p:nvSpPr>
        <p:spPr>
          <a:xfrm>
            <a:off x="2971263" y="721841"/>
            <a:ext cx="8778178" cy="58452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89CFA29-5FFD-4BD9-AD82-B43099DA896C}"/>
              </a:ext>
            </a:extLst>
          </p:cNvPr>
          <p:cNvSpPr/>
          <p:nvPr userDrawn="1"/>
        </p:nvSpPr>
        <p:spPr>
          <a:xfrm>
            <a:off x="3142273" y="721841"/>
            <a:ext cx="8778178" cy="58452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D18DA3-9915-4E2D-B84D-A7D9019CF071}"/>
              </a:ext>
            </a:extLst>
          </p:cNvPr>
          <p:cNvSpPr txBox="1"/>
          <p:nvPr userDrawn="1"/>
        </p:nvSpPr>
        <p:spPr>
          <a:xfrm>
            <a:off x="477903" y="1240735"/>
            <a:ext cx="246949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참고문헌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4E425CC-6373-4BF2-A6F8-5D0EAE296C80}"/>
              </a:ext>
            </a:extLst>
          </p:cNvPr>
          <p:cNvCxnSpPr>
            <a:cxnSpLocks/>
          </p:cNvCxnSpPr>
          <p:nvPr userDrawn="1"/>
        </p:nvCxnSpPr>
        <p:spPr>
          <a:xfrm>
            <a:off x="8975083" y="721842"/>
            <a:ext cx="0" cy="58452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glow rad="101600">
              <a:schemeClr val="bg1">
                <a:lumMod val="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A5F19A2-77ED-4FDB-8038-154D917ED937}"/>
              </a:ext>
            </a:extLst>
          </p:cNvPr>
          <p:cNvSpPr txBox="1"/>
          <p:nvPr userDrawn="1"/>
        </p:nvSpPr>
        <p:spPr>
          <a:xfrm>
            <a:off x="3358302" y="1134165"/>
            <a:ext cx="1580479" cy="3077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ko-KR" altLang="en-US" sz="1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5267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B7F87B-1A8E-46F1-8131-E342D3F84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2773B7-9C1D-4C0A-B399-4A8E453D19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9985B6C-D300-4260-A410-02ABB75D1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5972EA-9470-49A0-9CE4-1A60F8B1E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01E0C8-ACDC-4673-8D64-2A86E6367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E360B2-2827-4FFE-9584-A9138AF36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929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8E2A0C-2467-424F-9B14-CFC078BE0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B45CB31-0907-4824-A4F9-F212AA14F2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F8F569-4531-4F4F-ABCB-5CB09F9AF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F57455-0B3A-4CEF-B466-2E7AEBA8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A80202-90BE-46A5-84A9-DE00C768F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8D78FE-7911-4F18-A79A-629750A18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2493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26AA43-5624-401B-A7ED-2B57AB7FB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ABDF328-516C-4E31-BC53-A9096B0D0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2DC9EE-6F8D-449D-AC99-30C7F2DE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34ECA4-106A-407E-B523-FC0465826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61E062-5CA4-4F82-A8D1-1BBF841FF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438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1EFF1DD-EF6F-41AE-A30B-F6E0DFF06F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436486-F0D3-4A3B-A439-DA18BE7F2A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D8E22B-7D39-4E6C-8DBE-A68CD6C2B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DD2C1-9A1C-4F1A-908D-D9ED3D9B3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84E11D-62D6-4AD7-8736-ECF2EA110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2522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5149F-2B1D-4063-99B1-6332B3DE046D}" type="datetimeFigureOut">
              <a:rPr lang="ko-KR" altLang="en-US" smtClean="0"/>
              <a:pPr/>
              <a:t>2019-06-24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958BC-F7E8-4D0B-8BC0-1096D942FD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1415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모서리가 둥근 직사각형 5">
            <a:extLst>
              <a:ext uri="{FF2B5EF4-FFF2-40B4-BE49-F238E27FC236}">
                <a16:creationId xmlns:a16="http://schemas.microsoft.com/office/drawing/2014/main" id="{8C090E67-8EF9-476A-8E62-82A611B400CB}"/>
              </a:ext>
            </a:extLst>
          </p:cNvPr>
          <p:cNvSpPr/>
          <p:nvPr userDrawn="1"/>
        </p:nvSpPr>
        <p:spPr>
          <a:xfrm>
            <a:off x="9888450" y="1266097"/>
            <a:ext cx="2226377" cy="50405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1A637E-FA7D-4624-B016-997490CA92C0}"/>
              </a:ext>
            </a:extLst>
          </p:cNvPr>
          <p:cNvSpPr/>
          <p:nvPr userDrawn="1"/>
        </p:nvSpPr>
        <p:spPr>
          <a:xfrm>
            <a:off x="0" y="0"/>
            <a:ext cx="103124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50800" algn="l" rotWithShape="0">
              <a:prstClr val="black">
                <a:alpha val="5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6D0936-C341-4CEB-A510-9646753F4C07}"/>
              </a:ext>
            </a:extLst>
          </p:cNvPr>
          <p:cNvSpPr/>
          <p:nvPr userDrawn="1"/>
        </p:nvSpPr>
        <p:spPr>
          <a:xfrm>
            <a:off x="0" y="267494"/>
            <a:ext cx="10193867" cy="5040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1" name="갈매기형 수장 19">
            <a:extLst>
              <a:ext uri="{FF2B5EF4-FFF2-40B4-BE49-F238E27FC236}">
                <a16:creationId xmlns:a16="http://schemas.microsoft.com/office/drawing/2014/main" id="{182A951C-AB45-4A93-A636-A9389A1FE96C}"/>
              </a:ext>
            </a:extLst>
          </p:cNvPr>
          <p:cNvSpPr/>
          <p:nvPr userDrawn="1"/>
        </p:nvSpPr>
        <p:spPr>
          <a:xfrm>
            <a:off x="107380" y="267430"/>
            <a:ext cx="288040" cy="504070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2" name="갈매기형 수장 20">
            <a:extLst>
              <a:ext uri="{FF2B5EF4-FFF2-40B4-BE49-F238E27FC236}">
                <a16:creationId xmlns:a16="http://schemas.microsoft.com/office/drawing/2014/main" id="{8FF8D3C2-B858-4773-8755-22CBAE460D2A}"/>
              </a:ext>
            </a:extLst>
          </p:cNvPr>
          <p:cNvSpPr/>
          <p:nvPr userDrawn="1"/>
        </p:nvSpPr>
        <p:spPr>
          <a:xfrm>
            <a:off x="323410" y="267430"/>
            <a:ext cx="288040" cy="504070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23D59A-AC26-4276-A17A-9F494987F772}"/>
              </a:ext>
            </a:extLst>
          </p:cNvPr>
          <p:cNvSpPr txBox="1"/>
          <p:nvPr userDrawn="1"/>
        </p:nvSpPr>
        <p:spPr>
          <a:xfrm>
            <a:off x="10463414" y="1915528"/>
            <a:ext cx="16514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모델 선정</a:t>
            </a:r>
            <a:r>
              <a:rPr lang="en-US" altLang="ko-KR" sz="2000" b="0" dirty="0"/>
              <a:t>,</a:t>
            </a:r>
            <a:r>
              <a:rPr lang="ko-KR" altLang="en-US" sz="2000" b="0" dirty="0"/>
              <a:t>분석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21CF7B-78D7-4C59-B685-E2344B40735F}"/>
              </a:ext>
            </a:extLst>
          </p:cNvPr>
          <p:cNvSpPr txBox="1"/>
          <p:nvPr userDrawn="1"/>
        </p:nvSpPr>
        <p:spPr>
          <a:xfrm>
            <a:off x="10722298" y="252724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모델 평가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749E35-7B3F-4818-BD02-A3142C9F17A1}"/>
              </a:ext>
            </a:extLst>
          </p:cNvPr>
          <p:cNvSpPr txBox="1"/>
          <p:nvPr userDrawn="1"/>
        </p:nvSpPr>
        <p:spPr>
          <a:xfrm>
            <a:off x="10715887" y="3109327"/>
            <a:ext cx="1133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참고 문헌</a:t>
            </a:r>
          </a:p>
        </p:txBody>
      </p:sp>
      <p:sp>
        <p:nvSpPr>
          <p:cNvPr id="18" name="슬라이드 번호 개체 틀 6">
            <a:extLst>
              <a:ext uri="{FF2B5EF4-FFF2-40B4-BE49-F238E27FC236}">
                <a16:creationId xmlns:a16="http://schemas.microsoft.com/office/drawing/2014/main" id="{E12EE4B0-1BB5-49F6-B37D-021678BC0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0414" y="6407943"/>
            <a:ext cx="1478945" cy="365125"/>
          </a:xfrm>
        </p:spPr>
        <p:txBody>
          <a:bodyPr/>
          <a:lstStyle/>
          <a:p>
            <a:fld id="{0A607745-3C54-43D7-88CE-F8C0077D14C8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15</a:t>
            </a:r>
            <a:endParaRPr lang="ko-KR" altLang="en-US" dirty="0"/>
          </a:p>
        </p:txBody>
      </p:sp>
      <p:sp>
        <p:nvSpPr>
          <p:cNvPr id="27" name="텍스트 개체 틀 26">
            <a:extLst>
              <a:ext uri="{FF2B5EF4-FFF2-40B4-BE49-F238E27FC236}">
                <a16:creationId xmlns:a16="http://schemas.microsoft.com/office/drawing/2014/main" id="{2BAC5DF8-3D8F-4E00-99D4-48FAD32119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850" y="266700"/>
            <a:ext cx="1429212" cy="5048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ko-KR" altLang="en-US" dirty="0"/>
              <a:t>토픽입력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57FAA9-BC7B-468F-BD16-D7F7AA997EAA}"/>
              </a:ext>
            </a:extLst>
          </p:cNvPr>
          <p:cNvSpPr txBox="1"/>
          <p:nvPr userDrawn="1"/>
        </p:nvSpPr>
        <p:spPr>
          <a:xfrm>
            <a:off x="10722298" y="1300919"/>
            <a:ext cx="1133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0" dirty="0"/>
              <a:t>주제 선정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5AA7298-1D27-4835-BA28-8C663F3A39A4}"/>
              </a:ext>
            </a:extLst>
          </p:cNvPr>
          <p:cNvSpPr/>
          <p:nvPr userDrawn="1"/>
        </p:nvSpPr>
        <p:spPr>
          <a:xfrm>
            <a:off x="9964252" y="1256598"/>
            <a:ext cx="696296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97C9DBA-CE98-41FD-A580-81C155B7BE54}"/>
              </a:ext>
            </a:extLst>
          </p:cNvPr>
          <p:cNvSpPr txBox="1"/>
          <p:nvPr userDrawn="1"/>
        </p:nvSpPr>
        <p:spPr>
          <a:xfrm>
            <a:off x="10868174" y="3691410"/>
            <a:ext cx="8290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0" dirty="0"/>
              <a:t>Q &amp; A</a:t>
            </a:r>
            <a:endParaRPr lang="ko-KR" alt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3308349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모서리가 둥근 직사각형 5">
            <a:extLst>
              <a:ext uri="{FF2B5EF4-FFF2-40B4-BE49-F238E27FC236}">
                <a16:creationId xmlns:a16="http://schemas.microsoft.com/office/drawing/2014/main" id="{02639D47-FCE0-4CFA-BE00-3DE006AE48EE}"/>
              </a:ext>
            </a:extLst>
          </p:cNvPr>
          <p:cNvSpPr/>
          <p:nvPr userDrawn="1"/>
        </p:nvSpPr>
        <p:spPr>
          <a:xfrm>
            <a:off x="9888450" y="1837597"/>
            <a:ext cx="2226377" cy="50405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1A637E-FA7D-4624-B016-997490CA92C0}"/>
              </a:ext>
            </a:extLst>
          </p:cNvPr>
          <p:cNvSpPr/>
          <p:nvPr userDrawn="1"/>
        </p:nvSpPr>
        <p:spPr>
          <a:xfrm>
            <a:off x="0" y="0"/>
            <a:ext cx="103124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50800" algn="l" rotWithShape="0">
              <a:prstClr val="black">
                <a:alpha val="5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6D0936-C341-4CEB-A510-9646753F4C07}"/>
              </a:ext>
            </a:extLst>
          </p:cNvPr>
          <p:cNvSpPr/>
          <p:nvPr userDrawn="1"/>
        </p:nvSpPr>
        <p:spPr>
          <a:xfrm>
            <a:off x="0" y="267494"/>
            <a:ext cx="10193867" cy="5040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1" name="갈매기형 수장 19">
            <a:extLst>
              <a:ext uri="{FF2B5EF4-FFF2-40B4-BE49-F238E27FC236}">
                <a16:creationId xmlns:a16="http://schemas.microsoft.com/office/drawing/2014/main" id="{182A951C-AB45-4A93-A636-A9389A1FE96C}"/>
              </a:ext>
            </a:extLst>
          </p:cNvPr>
          <p:cNvSpPr/>
          <p:nvPr userDrawn="1"/>
        </p:nvSpPr>
        <p:spPr>
          <a:xfrm>
            <a:off x="107380" y="267430"/>
            <a:ext cx="288040" cy="504070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2" name="갈매기형 수장 20">
            <a:extLst>
              <a:ext uri="{FF2B5EF4-FFF2-40B4-BE49-F238E27FC236}">
                <a16:creationId xmlns:a16="http://schemas.microsoft.com/office/drawing/2014/main" id="{8FF8D3C2-B858-4773-8755-22CBAE460D2A}"/>
              </a:ext>
            </a:extLst>
          </p:cNvPr>
          <p:cNvSpPr/>
          <p:nvPr userDrawn="1"/>
        </p:nvSpPr>
        <p:spPr>
          <a:xfrm>
            <a:off x="323410" y="267430"/>
            <a:ext cx="288040" cy="504070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8" name="슬라이드 번호 개체 틀 6">
            <a:extLst>
              <a:ext uri="{FF2B5EF4-FFF2-40B4-BE49-F238E27FC236}">
                <a16:creationId xmlns:a16="http://schemas.microsoft.com/office/drawing/2014/main" id="{E12EE4B0-1BB5-49F6-B37D-021678BC0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0414" y="6407943"/>
            <a:ext cx="1478945" cy="365125"/>
          </a:xfrm>
        </p:spPr>
        <p:txBody>
          <a:bodyPr/>
          <a:lstStyle>
            <a:lvl1pPr>
              <a:defRPr/>
            </a:lvl1pPr>
          </a:lstStyle>
          <a:p>
            <a:fld id="{0A607745-3C54-43D7-88CE-F8C0077D14C8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</a:p>
        </p:txBody>
      </p:sp>
      <p:sp>
        <p:nvSpPr>
          <p:cNvPr id="19" name="텍스트 개체 틀 26">
            <a:extLst>
              <a:ext uri="{FF2B5EF4-FFF2-40B4-BE49-F238E27FC236}">
                <a16:creationId xmlns:a16="http://schemas.microsoft.com/office/drawing/2014/main" id="{386D3616-DD41-4135-86DC-2876C32E63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850" y="266700"/>
            <a:ext cx="1429212" cy="5048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ko-KR" altLang="en-US" dirty="0"/>
              <a:t>토픽입력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2659A8-00CC-4739-88AD-5871A8B2FCE7}"/>
              </a:ext>
            </a:extLst>
          </p:cNvPr>
          <p:cNvSpPr txBox="1"/>
          <p:nvPr userDrawn="1"/>
        </p:nvSpPr>
        <p:spPr>
          <a:xfrm>
            <a:off x="10463414" y="1915528"/>
            <a:ext cx="16514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모델 선정</a:t>
            </a:r>
            <a:r>
              <a:rPr lang="en-US" altLang="ko-KR" sz="2000" b="0" dirty="0"/>
              <a:t>,</a:t>
            </a:r>
            <a:r>
              <a:rPr lang="ko-KR" altLang="en-US" sz="2000" b="0" dirty="0"/>
              <a:t>분석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E8526A-FEC9-447B-B217-28F50C402A6C}"/>
              </a:ext>
            </a:extLst>
          </p:cNvPr>
          <p:cNvSpPr txBox="1"/>
          <p:nvPr userDrawn="1"/>
        </p:nvSpPr>
        <p:spPr>
          <a:xfrm>
            <a:off x="10722298" y="252724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모델 평가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8F7AB2-8B4C-470A-B999-E5FA0F710F06}"/>
              </a:ext>
            </a:extLst>
          </p:cNvPr>
          <p:cNvSpPr txBox="1"/>
          <p:nvPr userDrawn="1"/>
        </p:nvSpPr>
        <p:spPr>
          <a:xfrm>
            <a:off x="10715887" y="3109327"/>
            <a:ext cx="1133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참고 문헌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AEB4300-6C3B-422B-A7D2-35DB35D28AA8}"/>
              </a:ext>
            </a:extLst>
          </p:cNvPr>
          <p:cNvSpPr txBox="1"/>
          <p:nvPr userDrawn="1"/>
        </p:nvSpPr>
        <p:spPr>
          <a:xfrm>
            <a:off x="10722298" y="1300919"/>
            <a:ext cx="1133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0" dirty="0"/>
              <a:t>주제 선정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F5D2C55-3309-43B9-95A4-ACC81FD0BD7E}"/>
              </a:ext>
            </a:extLst>
          </p:cNvPr>
          <p:cNvSpPr/>
          <p:nvPr userDrawn="1"/>
        </p:nvSpPr>
        <p:spPr>
          <a:xfrm>
            <a:off x="9858135" y="1837597"/>
            <a:ext cx="696296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8DFB13C-1200-4C49-BD07-567A763BF790}"/>
              </a:ext>
            </a:extLst>
          </p:cNvPr>
          <p:cNvSpPr txBox="1"/>
          <p:nvPr userDrawn="1"/>
        </p:nvSpPr>
        <p:spPr>
          <a:xfrm>
            <a:off x="10868174" y="3691410"/>
            <a:ext cx="8290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0" dirty="0"/>
              <a:t>Q &amp; A</a:t>
            </a:r>
            <a:endParaRPr lang="ko-KR" alt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3503602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모서리가 둥근 직사각형 5">
            <a:extLst>
              <a:ext uri="{FF2B5EF4-FFF2-40B4-BE49-F238E27FC236}">
                <a16:creationId xmlns:a16="http://schemas.microsoft.com/office/drawing/2014/main" id="{5A7EC2C1-D1F0-4D2B-A271-F80F90D26EFA}"/>
              </a:ext>
            </a:extLst>
          </p:cNvPr>
          <p:cNvSpPr/>
          <p:nvPr userDrawn="1"/>
        </p:nvSpPr>
        <p:spPr>
          <a:xfrm>
            <a:off x="9888450" y="2466247"/>
            <a:ext cx="2226377" cy="50405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1A637E-FA7D-4624-B016-997490CA92C0}"/>
              </a:ext>
            </a:extLst>
          </p:cNvPr>
          <p:cNvSpPr/>
          <p:nvPr userDrawn="1"/>
        </p:nvSpPr>
        <p:spPr>
          <a:xfrm>
            <a:off x="0" y="0"/>
            <a:ext cx="103124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50800" algn="l" rotWithShape="0">
              <a:prstClr val="black">
                <a:alpha val="5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6D0936-C341-4CEB-A510-9646753F4C07}"/>
              </a:ext>
            </a:extLst>
          </p:cNvPr>
          <p:cNvSpPr/>
          <p:nvPr userDrawn="1"/>
        </p:nvSpPr>
        <p:spPr>
          <a:xfrm>
            <a:off x="0" y="267494"/>
            <a:ext cx="10193867" cy="5040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1" name="갈매기형 수장 19">
            <a:extLst>
              <a:ext uri="{FF2B5EF4-FFF2-40B4-BE49-F238E27FC236}">
                <a16:creationId xmlns:a16="http://schemas.microsoft.com/office/drawing/2014/main" id="{182A951C-AB45-4A93-A636-A9389A1FE96C}"/>
              </a:ext>
            </a:extLst>
          </p:cNvPr>
          <p:cNvSpPr/>
          <p:nvPr userDrawn="1"/>
        </p:nvSpPr>
        <p:spPr>
          <a:xfrm>
            <a:off x="107380" y="267430"/>
            <a:ext cx="288040" cy="504070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2" name="갈매기형 수장 20">
            <a:extLst>
              <a:ext uri="{FF2B5EF4-FFF2-40B4-BE49-F238E27FC236}">
                <a16:creationId xmlns:a16="http://schemas.microsoft.com/office/drawing/2014/main" id="{8FF8D3C2-B858-4773-8755-22CBAE460D2A}"/>
              </a:ext>
            </a:extLst>
          </p:cNvPr>
          <p:cNvSpPr/>
          <p:nvPr userDrawn="1"/>
        </p:nvSpPr>
        <p:spPr>
          <a:xfrm>
            <a:off x="323410" y="267430"/>
            <a:ext cx="288040" cy="504070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8" name="슬라이드 번호 개체 틀 6">
            <a:extLst>
              <a:ext uri="{FF2B5EF4-FFF2-40B4-BE49-F238E27FC236}">
                <a16:creationId xmlns:a16="http://schemas.microsoft.com/office/drawing/2014/main" id="{E12EE4B0-1BB5-49F6-B37D-021678BC0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0414" y="6407943"/>
            <a:ext cx="1478945" cy="365125"/>
          </a:xfrm>
        </p:spPr>
        <p:txBody>
          <a:bodyPr/>
          <a:lstStyle>
            <a:lvl1pPr>
              <a:defRPr/>
            </a:lvl1pPr>
          </a:lstStyle>
          <a:p>
            <a:fld id="{0A607745-3C54-43D7-88CE-F8C0077D14C8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</a:p>
        </p:txBody>
      </p:sp>
      <p:sp>
        <p:nvSpPr>
          <p:cNvPr id="19" name="텍스트 개체 틀 26">
            <a:extLst>
              <a:ext uri="{FF2B5EF4-FFF2-40B4-BE49-F238E27FC236}">
                <a16:creationId xmlns:a16="http://schemas.microsoft.com/office/drawing/2014/main" id="{E7B467EB-4F61-4BFF-B64A-DE682FDA39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850" y="266700"/>
            <a:ext cx="1429212" cy="5048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ko-KR" altLang="en-US" dirty="0"/>
              <a:t>토픽입력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46B02E8-6198-4789-B1FC-FB9D73379EEC}"/>
              </a:ext>
            </a:extLst>
          </p:cNvPr>
          <p:cNvSpPr txBox="1"/>
          <p:nvPr userDrawn="1"/>
        </p:nvSpPr>
        <p:spPr>
          <a:xfrm>
            <a:off x="10463414" y="1915528"/>
            <a:ext cx="16514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모델 선정</a:t>
            </a:r>
            <a:r>
              <a:rPr lang="en-US" altLang="ko-KR" sz="2000" b="0" dirty="0"/>
              <a:t>,</a:t>
            </a:r>
            <a:r>
              <a:rPr lang="ko-KR" altLang="en-US" sz="2000" b="0" dirty="0"/>
              <a:t>분석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FC4DD94-09AB-4527-B2CF-CAA938D62155}"/>
              </a:ext>
            </a:extLst>
          </p:cNvPr>
          <p:cNvSpPr txBox="1"/>
          <p:nvPr userDrawn="1"/>
        </p:nvSpPr>
        <p:spPr>
          <a:xfrm>
            <a:off x="10722298" y="252724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모델 평가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13032B4-5360-477B-BDE4-3396C05CC8EE}"/>
              </a:ext>
            </a:extLst>
          </p:cNvPr>
          <p:cNvSpPr txBox="1"/>
          <p:nvPr userDrawn="1"/>
        </p:nvSpPr>
        <p:spPr>
          <a:xfrm>
            <a:off x="10715887" y="3109327"/>
            <a:ext cx="1133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참고 문헌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A60B8BA-50FA-4BB1-93C5-5859D7949F52}"/>
              </a:ext>
            </a:extLst>
          </p:cNvPr>
          <p:cNvSpPr txBox="1"/>
          <p:nvPr userDrawn="1"/>
        </p:nvSpPr>
        <p:spPr>
          <a:xfrm>
            <a:off x="10722298" y="1300919"/>
            <a:ext cx="1133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0" dirty="0"/>
              <a:t>주제 선정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A9A3C8F-B6B5-46AD-9F83-A04DB992896C}"/>
              </a:ext>
            </a:extLst>
          </p:cNvPr>
          <p:cNvSpPr/>
          <p:nvPr userDrawn="1"/>
        </p:nvSpPr>
        <p:spPr>
          <a:xfrm>
            <a:off x="9964252" y="2465061"/>
            <a:ext cx="696296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A002102-B862-4444-A207-8568945E406C}"/>
              </a:ext>
            </a:extLst>
          </p:cNvPr>
          <p:cNvSpPr txBox="1"/>
          <p:nvPr userDrawn="1"/>
        </p:nvSpPr>
        <p:spPr>
          <a:xfrm>
            <a:off x="10868174" y="3691410"/>
            <a:ext cx="8290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0" dirty="0"/>
              <a:t>Q &amp; A</a:t>
            </a:r>
            <a:endParaRPr lang="ko-KR" alt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1396949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모서리가 둥근 직사각형 5">
            <a:extLst>
              <a:ext uri="{FF2B5EF4-FFF2-40B4-BE49-F238E27FC236}">
                <a16:creationId xmlns:a16="http://schemas.microsoft.com/office/drawing/2014/main" id="{37017AF7-A43F-4552-BFA3-E32C680972B1}"/>
              </a:ext>
            </a:extLst>
          </p:cNvPr>
          <p:cNvSpPr/>
          <p:nvPr userDrawn="1"/>
        </p:nvSpPr>
        <p:spPr>
          <a:xfrm>
            <a:off x="9913850" y="3050447"/>
            <a:ext cx="2226377" cy="50405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8" name="슬라이드 번호 개체 틀 6">
            <a:extLst>
              <a:ext uri="{FF2B5EF4-FFF2-40B4-BE49-F238E27FC236}">
                <a16:creationId xmlns:a16="http://schemas.microsoft.com/office/drawing/2014/main" id="{E12EE4B0-1BB5-49F6-B37D-021678BC0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0414" y="6407943"/>
            <a:ext cx="1478945" cy="365125"/>
          </a:xfrm>
        </p:spPr>
        <p:txBody>
          <a:bodyPr/>
          <a:lstStyle>
            <a:lvl1pPr>
              <a:defRPr/>
            </a:lvl1pPr>
          </a:lstStyle>
          <a:p>
            <a:fld id="{0A607745-3C54-43D7-88CE-F8C0077D14C8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50712FB-5E8B-4FD6-8292-A1F226F27648}"/>
              </a:ext>
            </a:extLst>
          </p:cNvPr>
          <p:cNvSpPr txBox="1"/>
          <p:nvPr userDrawn="1"/>
        </p:nvSpPr>
        <p:spPr>
          <a:xfrm>
            <a:off x="10463414" y="1915528"/>
            <a:ext cx="16514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0" dirty="0"/>
              <a:t>모델 선정</a:t>
            </a:r>
            <a:r>
              <a:rPr lang="en-US" altLang="ko-KR" sz="2000" b="0" dirty="0"/>
              <a:t>,</a:t>
            </a:r>
            <a:r>
              <a:rPr lang="ko-KR" altLang="en-US" sz="2000" b="0" dirty="0"/>
              <a:t>분석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2A64BB-D526-46FF-9947-020498D35763}"/>
              </a:ext>
            </a:extLst>
          </p:cNvPr>
          <p:cNvSpPr txBox="1"/>
          <p:nvPr userDrawn="1"/>
        </p:nvSpPr>
        <p:spPr>
          <a:xfrm>
            <a:off x="10722298" y="2527244"/>
            <a:ext cx="11464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0" dirty="0"/>
              <a:t>모델 평가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DBEF10-1BF0-408A-B569-7A24C85173C3}"/>
              </a:ext>
            </a:extLst>
          </p:cNvPr>
          <p:cNvSpPr txBox="1"/>
          <p:nvPr userDrawn="1"/>
        </p:nvSpPr>
        <p:spPr>
          <a:xfrm>
            <a:off x="10715887" y="3109327"/>
            <a:ext cx="1133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0" dirty="0"/>
              <a:t>참고 문헌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2DAF9A0-8016-4997-8720-7DB4FD08A6C1}"/>
              </a:ext>
            </a:extLst>
          </p:cNvPr>
          <p:cNvSpPr txBox="1"/>
          <p:nvPr userDrawn="1"/>
        </p:nvSpPr>
        <p:spPr>
          <a:xfrm>
            <a:off x="10722298" y="1300919"/>
            <a:ext cx="1133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0" dirty="0"/>
              <a:t>주제 선정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904B3F-4A17-4839-A500-46BB45BE6B2A}"/>
              </a:ext>
            </a:extLst>
          </p:cNvPr>
          <p:cNvSpPr txBox="1"/>
          <p:nvPr userDrawn="1"/>
        </p:nvSpPr>
        <p:spPr>
          <a:xfrm>
            <a:off x="10868174" y="3691410"/>
            <a:ext cx="829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0" dirty="0"/>
              <a:t>Q &amp; A</a:t>
            </a:r>
            <a:endParaRPr lang="ko-KR" altLang="en-US" sz="2000" b="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1A637E-FA7D-4624-B016-997490CA92C0}"/>
              </a:ext>
            </a:extLst>
          </p:cNvPr>
          <p:cNvSpPr/>
          <p:nvPr userDrawn="1"/>
        </p:nvSpPr>
        <p:spPr>
          <a:xfrm>
            <a:off x="0" y="0"/>
            <a:ext cx="103124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50800" algn="l" rotWithShape="0">
              <a:prstClr val="black">
                <a:alpha val="5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E7593E2-6425-42CB-AF54-3C6DC7477845}"/>
              </a:ext>
            </a:extLst>
          </p:cNvPr>
          <p:cNvSpPr/>
          <p:nvPr userDrawn="1"/>
        </p:nvSpPr>
        <p:spPr>
          <a:xfrm>
            <a:off x="10085768" y="3050447"/>
            <a:ext cx="589174" cy="5040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8AABD5B-38F9-4B6F-8588-7DC3C809ED47}"/>
              </a:ext>
            </a:extLst>
          </p:cNvPr>
          <p:cNvSpPr/>
          <p:nvPr userDrawn="1"/>
        </p:nvSpPr>
        <p:spPr>
          <a:xfrm>
            <a:off x="740229" y="740054"/>
            <a:ext cx="9325067" cy="5811273"/>
          </a:xfrm>
          <a:prstGeom prst="rect">
            <a:avLst/>
          </a:prstGeom>
          <a:solidFill>
            <a:srgbClr val="32302A"/>
          </a:solidFill>
          <a:ln>
            <a:noFill/>
          </a:ln>
          <a:effectLst>
            <a:outerShdw blurRad="114300" dist="38100" dir="10800000" sx="101000" sy="101000" algn="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0" name="모서리가 둥근 직사각형 22">
            <a:extLst>
              <a:ext uri="{FF2B5EF4-FFF2-40B4-BE49-F238E27FC236}">
                <a16:creationId xmlns:a16="http://schemas.microsoft.com/office/drawing/2014/main" id="{858BEF57-5310-4392-9B4C-28D8C4BB80A4}"/>
              </a:ext>
            </a:extLst>
          </p:cNvPr>
          <p:cNvSpPr/>
          <p:nvPr userDrawn="1"/>
        </p:nvSpPr>
        <p:spPr>
          <a:xfrm>
            <a:off x="6922342" y="711200"/>
            <a:ext cx="1061084" cy="5954133"/>
          </a:xfrm>
          <a:prstGeom prst="roundRect">
            <a:avLst>
              <a:gd name="adj" fmla="val 12976"/>
            </a:avLst>
          </a:prstGeom>
          <a:solidFill>
            <a:schemeClr val="bg2">
              <a:lumMod val="25000"/>
            </a:schemeClr>
          </a:solidFill>
          <a:ln>
            <a:noFill/>
          </a:ln>
          <a:effectLst>
            <a:outerShdw blurRad="114300" dist="38100" dir="10800000" sx="101000" sy="101000" algn="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1C86CEA3-0DCD-44E7-B08D-648AF964EC55}"/>
              </a:ext>
            </a:extLst>
          </p:cNvPr>
          <p:cNvSpPr/>
          <p:nvPr userDrawn="1"/>
        </p:nvSpPr>
        <p:spPr>
          <a:xfrm>
            <a:off x="1394636" y="740054"/>
            <a:ext cx="88424" cy="5811273"/>
          </a:xfrm>
          <a:prstGeom prst="rect">
            <a:avLst/>
          </a:prstGeom>
          <a:solidFill>
            <a:srgbClr val="191815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8BCF28B-433E-4B8F-A7C0-9C7141891EEF}"/>
              </a:ext>
            </a:extLst>
          </p:cNvPr>
          <p:cNvSpPr/>
          <p:nvPr userDrawn="1"/>
        </p:nvSpPr>
        <p:spPr>
          <a:xfrm>
            <a:off x="1206588" y="875023"/>
            <a:ext cx="8718059" cy="56445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D0B481DB-CB2F-4BA6-9729-A27D6952F74A}"/>
              </a:ext>
            </a:extLst>
          </p:cNvPr>
          <p:cNvSpPr/>
          <p:nvPr userDrawn="1"/>
        </p:nvSpPr>
        <p:spPr>
          <a:xfrm>
            <a:off x="1341120" y="942506"/>
            <a:ext cx="8548159" cy="5561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00DC230D-928C-4778-B5D3-A6C33444ABE6}"/>
              </a:ext>
            </a:extLst>
          </p:cNvPr>
          <p:cNvCxnSpPr>
            <a:cxnSpLocks/>
          </p:cNvCxnSpPr>
          <p:nvPr userDrawn="1"/>
        </p:nvCxnSpPr>
        <p:spPr>
          <a:xfrm>
            <a:off x="7386855" y="1009992"/>
            <a:ext cx="0" cy="54778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glow rad="101600">
              <a:schemeClr val="bg1">
                <a:lumMod val="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톱니 모양의 오른쪽 화살표 7">
            <a:extLst>
              <a:ext uri="{FF2B5EF4-FFF2-40B4-BE49-F238E27FC236}">
                <a16:creationId xmlns:a16="http://schemas.microsoft.com/office/drawing/2014/main" id="{13E2E6E0-D47B-452F-B4FA-ACFC5A766DBA}"/>
              </a:ext>
            </a:extLst>
          </p:cNvPr>
          <p:cNvSpPr/>
          <p:nvPr userDrawn="1"/>
        </p:nvSpPr>
        <p:spPr>
          <a:xfrm>
            <a:off x="65121" y="1300919"/>
            <a:ext cx="4346318" cy="1067395"/>
          </a:xfrm>
          <a:prstGeom prst="notchedRightArrow">
            <a:avLst/>
          </a:prstGeom>
          <a:solidFill>
            <a:srgbClr val="FFC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3B65350-2579-483D-80A4-C0702708E956}"/>
              </a:ext>
            </a:extLst>
          </p:cNvPr>
          <p:cNvSpPr txBox="1"/>
          <p:nvPr userDrawn="1"/>
        </p:nvSpPr>
        <p:spPr>
          <a:xfrm>
            <a:off x="15513" y="1649950"/>
            <a:ext cx="16982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참고문헌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453FDAC-0955-402F-8F24-A4AD296E3C51}"/>
              </a:ext>
            </a:extLst>
          </p:cNvPr>
          <p:cNvSpPr/>
          <p:nvPr userDrawn="1"/>
        </p:nvSpPr>
        <p:spPr>
          <a:xfrm>
            <a:off x="1503532" y="1009990"/>
            <a:ext cx="8362305" cy="54937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87597797-A7E4-4E71-8495-14B542106C87}"/>
              </a:ext>
            </a:extLst>
          </p:cNvPr>
          <p:cNvSpPr/>
          <p:nvPr userDrawn="1"/>
        </p:nvSpPr>
        <p:spPr>
          <a:xfrm>
            <a:off x="1671108" y="1132113"/>
            <a:ext cx="8145121" cy="53557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8D1AA7E8-C549-4969-8231-121A60002FEA}"/>
              </a:ext>
            </a:extLst>
          </p:cNvPr>
          <p:cNvSpPr/>
          <p:nvPr userDrawn="1"/>
        </p:nvSpPr>
        <p:spPr>
          <a:xfrm>
            <a:off x="1836197" y="1242060"/>
            <a:ext cx="8057181" cy="524576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6913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모서리가 둥근 직사각형 5">
            <a:extLst>
              <a:ext uri="{FF2B5EF4-FFF2-40B4-BE49-F238E27FC236}">
                <a16:creationId xmlns:a16="http://schemas.microsoft.com/office/drawing/2014/main" id="{28DC6E82-729C-4B68-A9D5-53E008666A1D}"/>
              </a:ext>
            </a:extLst>
          </p:cNvPr>
          <p:cNvSpPr/>
          <p:nvPr userDrawn="1"/>
        </p:nvSpPr>
        <p:spPr>
          <a:xfrm>
            <a:off x="9913850" y="3647347"/>
            <a:ext cx="2226377" cy="50405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1A637E-FA7D-4624-B016-997490CA92C0}"/>
              </a:ext>
            </a:extLst>
          </p:cNvPr>
          <p:cNvSpPr/>
          <p:nvPr userDrawn="1"/>
        </p:nvSpPr>
        <p:spPr>
          <a:xfrm>
            <a:off x="0" y="0"/>
            <a:ext cx="103124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50800" algn="l" rotWithShape="0">
              <a:prstClr val="black">
                <a:alpha val="5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8" name="슬라이드 번호 개체 틀 6">
            <a:extLst>
              <a:ext uri="{FF2B5EF4-FFF2-40B4-BE49-F238E27FC236}">
                <a16:creationId xmlns:a16="http://schemas.microsoft.com/office/drawing/2014/main" id="{E12EE4B0-1BB5-49F6-B37D-021678BC0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0414" y="6407943"/>
            <a:ext cx="1478945" cy="365125"/>
          </a:xfrm>
        </p:spPr>
        <p:txBody>
          <a:bodyPr/>
          <a:lstStyle>
            <a:lvl1pPr>
              <a:defRPr/>
            </a:lvl1pPr>
          </a:lstStyle>
          <a:p>
            <a:fld id="{0A607745-3C54-43D7-88CE-F8C0077D14C8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6523812-6820-402E-8785-E35EB932F884}"/>
              </a:ext>
            </a:extLst>
          </p:cNvPr>
          <p:cNvSpPr txBox="1"/>
          <p:nvPr userDrawn="1"/>
        </p:nvSpPr>
        <p:spPr>
          <a:xfrm>
            <a:off x="10463414" y="1915528"/>
            <a:ext cx="16514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모델 선정</a:t>
            </a:r>
            <a:r>
              <a:rPr lang="en-US" altLang="ko-KR" sz="2000" b="0" dirty="0"/>
              <a:t>,</a:t>
            </a:r>
            <a:r>
              <a:rPr lang="ko-KR" altLang="en-US" sz="2000" b="0" dirty="0"/>
              <a:t>분석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4DCDB92-0364-4B68-B17B-91ADE8A6A54A}"/>
              </a:ext>
            </a:extLst>
          </p:cNvPr>
          <p:cNvSpPr txBox="1"/>
          <p:nvPr userDrawn="1"/>
        </p:nvSpPr>
        <p:spPr>
          <a:xfrm>
            <a:off x="10722298" y="2527244"/>
            <a:ext cx="1146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모델 평가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BC2A76A-1A27-4AF4-BED6-0C68B4BE5644}"/>
              </a:ext>
            </a:extLst>
          </p:cNvPr>
          <p:cNvSpPr txBox="1"/>
          <p:nvPr userDrawn="1"/>
        </p:nvSpPr>
        <p:spPr>
          <a:xfrm>
            <a:off x="10715887" y="3109327"/>
            <a:ext cx="1133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0" dirty="0"/>
              <a:t>참고 문헌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55FB3F8-D551-4925-AEC0-95B1468B1D9E}"/>
              </a:ext>
            </a:extLst>
          </p:cNvPr>
          <p:cNvSpPr txBox="1"/>
          <p:nvPr userDrawn="1"/>
        </p:nvSpPr>
        <p:spPr>
          <a:xfrm>
            <a:off x="10722298" y="1300919"/>
            <a:ext cx="1133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0" dirty="0"/>
              <a:t>주제 선정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C2B6EDD-0FD3-4F03-BFD1-CC22304E964A}"/>
              </a:ext>
            </a:extLst>
          </p:cNvPr>
          <p:cNvSpPr txBox="1"/>
          <p:nvPr userDrawn="1"/>
        </p:nvSpPr>
        <p:spPr>
          <a:xfrm>
            <a:off x="10868174" y="3691410"/>
            <a:ext cx="8290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0" dirty="0"/>
              <a:t>Q &amp; A</a:t>
            </a:r>
            <a:endParaRPr lang="ko-KR" altLang="en-US" sz="2000" b="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637BEC0-AEC6-4156-8C2D-EDDEA468DF38}"/>
              </a:ext>
            </a:extLst>
          </p:cNvPr>
          <p:cNvSpPr/>
          <p:nvPr userDrawn="1"/>
        </p:nvSpPr>
        <p:spPr>
          <a:xfrm>
            <a:off x="9989652" y="3646161"/>
            <a:ext cx="696296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1245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8F145E-6DB5-490D-87A4-E393CD038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F39DB4-9A51-4DE8-AF1E-C936FBCB9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8D238D-C8D0-4DC3-8F6E-6411AFE8A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1999B1-21AA-4E36-84E3-50BD218E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FB7F3F-734A-49C7-8B00-E26F9063B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154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2F3618-BCB0-4BA3-AE38-4759502E2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0B736B-947C-4576-8D83-E40F682584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C1F490-EC98-41E4-860D-23EA691249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4C5C93-7725-462B-BB39-B3E176382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CA0FF9-DA8D-4560-A3C7-026FB7E9F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A57224-FBB6-4778-89BB-64895E8CB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067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DE09DE-8D6C-40B4-BAC8-98D29A63D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75606D-AE43-4AA9-8422-07178A0FF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C39F87-9602-46C2-A76E-06B599190B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85A61E-8925-4B59-91E2-9E98A00D05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F76C9F4-B9A3-4D34-8C8E-820D463E0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5CBCBF0-7BAB-4D65-BD48-EEDDE5294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29D769B-70FB-4B38-A035-693BF491E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77F24EC-14AC-449A-8873-E7DBC037E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359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145107-1CD7-4271-951E-81292BC54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DC98A8-C307-45F2-A8D2-1454A1009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45A743-3F83-4C6B-8016-56CB17113B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0F0BED-6B5D-431B-8197-9881D0599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E90BA0-1948-4540-A759-7BA9E5CFE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07745-3C54-43D7-88CE-F8C0077D14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941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63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4" r:id="rId16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zzone/pytorch-openpose" TargetMode="External"/><Relationship Id="rId2" Type="http://schemas.openxmlformats.org/officeDocument/2006/relationships/hyperlink" Target="https://github.com/ParitoshParmar/C3D-LSTM--PyTorch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amarlearning/Finger-Detection-and-Tracking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iammiori" TargetMode="External"/><Relationship Id="rId3" Type="http://schemas.openxmlformats.org/officeDocument/2006/relationships/image" Target="../media/image3.jpg"/><Relationship Id="rId7" Type="http://schemas.openxmlformats.org/officeDocument/2006/relationships/hyperlink" Target="https://github.com/KYUUUW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11" Type="http://schemas.openxmlformats.org/officeDocument/2006/relationships/hyperlink" Target="https://github.com/joooooonie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big-chan" TargetMode="External"/><Relationship Id="rId4" Type="http://schemas.openxmlformats.org/officeDocument/2006/relationships/image" Target="../media/image4.jpg"/><Relationship Id="rId9" Type="http://schemas.openxmlformats.org/officeDocument/2006/relationships/hyperlink" Target="https://github.com/Jo-won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-won/C3D_LSTM_SignLanguage_Pytorch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8.png"/><Relationship Id="rId4" Type="http://schemas.openxmlformats.org/officeDocument/2006/relationships/customXml" Target="../ink/ink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30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/>
          <p:cNvSpPr/>
          <p:nvPr/>
        </p:nvSpPr>
        <p:spPr>
          <a:xfrm>
            <a:off x="9445017" y="4297483"/>
            <a:ext cx="384043" cy="384043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glow rad="228600">
              <a:srgbClr val="FFC000">
                <a:alpha val="40000"/>
              </a:srgb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31547" y="1859340"/>
            <a:ext cx="652890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American Sign Language Classification</a:t>
            </a:r>
            <a:endParaRPr lang="ko-KR" altLang="en-US" sz="6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9252996" y="4201472"/>
            <a:ext cx="768085" cy="768085"/>
            <a:chOff x="5508104" y="1347614"/>
            <a:chExt cx="576064" cy="576064"/>
          </a:xfrm>
        </p:grpSpPr>
        <p:pic>
          <p:nvPicPr>
            <p:cNvPr id="5" name="그림 4" descr="light-bulb.png"/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</a:blip>
            <a:stretch>
              <a:fillRect/>
            </a:stretch>
          </p:blipFill>
          <p:spPr>
            <a:xfrm>
              <a:off x="5508104" y="1347614"/>
              <a:ext cx="576064" cy="576064"/>
            </a:xfrm>
            <a:prstGeom prst="rect">
              <a:avLst/>
            </a:prstGeom>
          </p:spPr>
        </p:pic>
        <p:cxnSp>
          <p:nvCxnSpPr>
            <p:cNvPr id="9" name="직선 연결선 8"/>
            <p:cNvCxnSpPr/>
            <p:nvPr/>
          </p:nvCxnSpPr>
          <p:spPr>
            <a:xfrm>
              <a:off x="5652120" y="1563638"/>
              <a:ext cx="72008" cy="14401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 flipH="1">
              <a:off x="5868144" y="1563638"/>
              <a:ext cx="63624" cy="15240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/>
          <p:cNvGrpSpPr/>
          <p:nvPr/>
        </p:nvGrpSpPr>
        <p:grpSpPr>
          <a:xfrm>
            <a:off x="431371" y="260648"/>
            <a:ext cx="11617291" cy="2491891"/>
            <a:chOff x="323528" y="195486"/>
            <a:chExt cx="8712968" cy="1868918"/>
          </a:xfrm>
        </p:grpSpPr>
        <p:sp>
          <p:nvSpPr>
            <p:cNvPr id="25" name="TextBox 24"/>
            <p:cNvSpPr txBox="1"/>
            <p:nvPr/>
          </p:nvSpPr>
          <p:spPr>
            <a:xfrm>
              <a:off x="1835696" y="1275606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308304" y="987574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843808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15616" y="105958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436096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940152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619672" y="1428006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115616" y="339502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115616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572544" y="11483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059832" y="98757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339752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123728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084168" y="26749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380312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835696" y="62753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427984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851920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516216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956376" y="113159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355976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95536" y="91556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2352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172400" y="177966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60444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244408" y="69954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7380312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500"/>
                            </p:stCondLst>
                            <p:childTnLst>
                              <p:par>
                                <p:cTn id="2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50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CBE871-35F2-4483-8424-FAE1CEDEF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10</a:t>
            </a:fld>
            <a:r>
              <a:rPr lang="ko-KR" altLang="en-US" dirty="0"/>
              <a:t>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F833B7-FB0B-4F7B-9CBE-E3E8318BE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17499"/>
            <a:ext cx="2216150" cy="504825"/>
          </a:xfrm>
        </p:spPr>
        <p:txBody>
          <a:bodyPr>
            <a:noAutofit/>
          </a:bodyPr>
          <a:lstStyle/>
          <a:p>
            <a:r>
              <a:rPr lang="en-US" altLang="ko-KR" dirty="0"/>
              <a:t>C3D model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88A449-F966-4D7F-85D2-7B25E0764849}"/>
              </a:ext>
            </a:extLst>
          </p:cNvPr>
          <p:cNvSpPr txBox="1"/>
          <p:nvPr/>
        </p:nvSpPr>
        <p:spPr>
          <a:xfrm>
            <a:off x="6744748" y="3406826"/>
            <a:ext cx="34275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/>
              <a:t>C3D</a:t>
            </a:r>
            <a:r>
              <a:rPr lang="en-US" altLang="ko-KR" dirty="0"/>
              <a:t> </a:t>
            </a:r>
            <a:r>
              <a:rPr lang="ko-KR" altLang="en-US" dirty="0"/>
              <a:t>만 사용했을 때</a:t>
            </a:r>
            <a:r>
              <a:rPr lang="en-US" altLang="ko-KR" dirty="0"/>
              <a:t>,</a:t>
            </a:r>
          </a:p>
          <a:p>
            <a:pPr algn="ctr"/>
            <a:r>
              <a:rPr lang="en-US" altLang="ko-KR" dirty="0"/>
              <a:t>1 clip</a:t>
            </a:r>
            <a:r>
              <a:rPr lang="ko-KR" altLang="en-US" dirty="0"/>
              <a:t>의 </a:t>
            </a:r>
            <a:r>
              <a:rPr lang="en-US" altLang="ko-KR" dirty="0"/>
              <a:t>shot-term 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대한 정보는</a:t>
            </a:r>
            <a:endParaRPr lang="en-US" altLang="ko-KR" dirty="0"/>
          </a:p>
          <a:p>
            <a:pPr algn="ctr"/>
            <a:r>
              <a:rPr lang="ko-KR" altLang="en-US" dirty="0"/>
              <a:t>잘 나오지만</a:t>
            </a:r>
            <a:r>
              <a:rPr lang="en-US" altLang="ko-KR" dirty="0"/>
              <a:t>,</a:t>
            </a:r>
          </a:p>
          <a:p>
            <a:pPr algn="ctr"/>
            <a:r>
              <a:rPr lang="en-US" altLang="ko-KR" dirty="0"/>
              <a:t>long – term </a:t>
            </a:r>
            <a:r>
              <a:rPr lang="ko-KR" altLang="en-US" dirty="0"/>
              <a:t>으로 이어지지 않는다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A1D1D837-1C0B-494D-95BD-7219D55E772E}"/>
              </a:ext>
            </a:extLst>
          </p:cNvPr>
          <p:cNvCxnSpPr/>
          <p:nvPr/>
        </p:nvCxnSpPr>
        <p:spPr>
          <a:xfrm flipV="1">
            <a:off x="1693181" y="1795752"/>
            <a:ext cx="493486" cy="21923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B07F663-FE50-4FA2-8CCF-1C3BDF44274F}"/>
              </a:ext>
            </a:extLst>
          </p:cNvPr>
          <p:cNvSpPr txBox="1"/>
          <p:nvPr/>
        </p:nvSpPr>
        <p:spPr>
          <a:xfrm>
            <a:off x="2352604" y="1475501"/>
            <a:ext cx="3376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해당 </a:t>
            </a:r>
            <a:r>
              <a:rPr lang="en-US" altLang="ko-KR" dirty="0"/>
              <a:t>class </a:t>
            </a:r>
            <a:r>
              <a:rPr lang="ko-KR" altLang="en-US" dirty="0"/>
              <a:t>와 정확도 예측하는 부분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FB38E730-A6B7-4A73-AA06-07D458A54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2384317"/>
            <a:ext cx="6152244" cy="3597990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473F5E0A-F138-44B0-81CF-59BABE3373A0}"/>
              </a:ext>
            </a:extLst>
          </p:cNvPr>
          <p:cNvSpPr/>
          <p:nvPr/>
        </p:nvSpPr>
        <p:spPr>
          <a:xfrm>
            <a:off x="302846" y="2214165"/>
            <a:ext cx="4681046" cy="11926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725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CBE871-35F2-4483-8424-FAE1CEDEF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11</a:t>
            </a:fld>
            <a:r>
              <a:rPr lang="ko-KR" altLang="en-US" dirty="0"/>
              <a:t> </a:t>
            </a:r>
          </a:p>
        </p:txBody>
      </p:sp>
      <p:sp>
        <p:nvSpPr>
          <p:cNvPr id="33" name="텍스트 개체 틀 2">
            <a:extLst>
              <a:ext uri="{FF2B5EF4-FFF2-40B4-BE49-F238E27FC236}">
                <a16:creationId xmlns:a16="http://schemas.microsoft.com/office/drawing/2014/main" id="{CD9470F9-E5DD-4A41-83B5-0B8B5A530E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17499"/>
            <a:ext cx="2216150" cy="504825"/>
          </a:xfrm>
        </p:spPr>
        <p:txBody>
          <a:bodyPr>
            <a:noAutofit/>
          </a:bodyPr>
          <a:lstStyle/>
          <a:p>
            <a:r>
              <a:rPr lang="en-US" altLang="ko-KR" dirty="0"/>
              <a:t>LSTM model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1AE3478-BDDC-44DD-BAC2-79AE2F1B4FB5}"/>
              </a:ext>
            </a:extLst>
          </p:cNvPr>
          <p:cNvSpPr/>
          <p:nvPr/>
        </p:nvSpPr>
        <p:spPr>
          <a:xfrm>
            <a:off x="484599" y="4745749"/>
            <a:ext cx="1565329" cy="1566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DA5A56-87B5-44D6-92EA-412F9270003A}"/>
              </a:ext>
            </a:extLst>
          </p:cNvPr>
          <p:cNvSpPr txBox="1"/>
          <p:nvPr/>
        </p:nvSpPr>
        <p:spPr>
          <a:xfrm>
            <a:off x="970816" y="5421946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C3D</a:t>
            </a:r>
            <a:endParaRPr lang="ko-KR" altLang="en-US" b="1" dirty="0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D2D5979-DFF3-414F-871F-883CDEBA8E89}"/>
              </a:ext>
            </a:extLst>
          </p:cNvPr>
          <p:cNvCxnSpPr>
            <a:cxnSpLocks/>
          </p:cNvCxnSpPr>
          <p:nvPr/>
        </p:nvCxnSpPr>
        <p:spPr>
          <a:xfrm>
            <a:off x="2305013" y="5569446"/>
            <a:ext cx="67140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863D4EF-6753-412C-9333-71306DF5A961}"/>
              </a:ext>
            </a:extLst>
          </p:cNvPr>
          <p:cNvSpPr txBox="1"/>
          <p:nvPr/>
        </p:nvSpPr>
        <p:spPr>
          <a:xfrm>
            <a:off x="3178036" y="5225642"/>
            <a:ext cx="394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short</a:t>
            </a:r>
            <a:r>
              <a:rPr lang="ko-KR" altLang="en-US" dirty="0"/>
              <a:t> </a:t>
            </a:r>
            <a:r>
              <a:rPr lang="en-US" altLang="ko-KR" dirty="0"/>
              <a:t>– term </a:t>
            </a:r>
            <a:r>
              <a:rPr lang="ko-KR" altLang="en-US" dirty="0"/>
              <a:t>에 대한 영상정보는 잘 인식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70C752B-ABCA-405E-874E-4A0AD6FA9D54}"/>
              </a:ext>
            </a:extLst>
          </p:cNvPr>
          <p:cNvSpPr txBox="1"/>
          <p:nvPr/>
        </p:nvSpPr>
        <p:spPr>
          <a:xfrm>
            <a:off x="2976414" y="5652332"/>
            <a:ext cx="4352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long – term </a:t>
            </a:r>
            <a:r>
              <a:rPr lang="ko-KR" altLang="en-US" dirty="0"/>
              <a:t>에 대한 정보는 잘 전달 되지 않음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ADDFE283-FECA-4DD8-811D-AA19DB337B49}"/>
              </a:ext>
            </a:extLst>
          </p:cNvPr>
          <p:cNvCxnSpPr>
            <a:cxnSpLocks/>
          </p:cNvCxnSpPr>
          <p:nvPr/>
        </p:nvCxnSpPr>
        <p:spPr>
          <a:xfrm>
            <a:off x="7328889" y="5569446"/>
            <a:ext cx="67140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C543266-754A-4E31-AEE5-AFD2F8C223EE}"/>
              </a:ext>
            </a:extLst>
          </p:cNvPr>
          <p:cNvSpPr/>
          <p:nvPr/>
        </p:nvSpPr>
        <p:spPr>
          <a:xfrm>
            <a:off x="8255367" y="4745749"/>
            <a:ext cx="1565329" cy="1566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9743B1B-3EC5-407D-A3FE-769C793353E8}"/>
              </a:ext>
            </a:extLst>
          </p:cNvPr>
          <p:cNvSpPr txBox="1"/>
          <p:nvPr/>
        </p:nvSpPr>
        <p:spPr>
          <a:xfrm>
            <a:off x="8665384" y="5415260"/>
            <a:ext cx="1079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LSTM</a:t>
            </a:r>
            <a:endParaRPr lang="ko-KR" altLang="en-US" b="1" dirty="0"/>
          </a:p>
        </p:txBody>
      </p:sp>
      <p:pic>
        <p:nvPicPr>
          <p:cNvPr id="42" name="Picture 2" descr="lstm êµ¬ì¡°ì ëí ì´ë¯¸ì§ ê²ìê²°ê³¼">
            <a:extLst>
              <a:ext uri="{FF2B5EF4-FFF2-40B4-BE49-F238E27FC236}">
                <a16:creationId xmlns:a16="http://schemas.microsoft.com/office/drawing/2014/main" id="{0D8D65B5-1B06-4524-8E3C-044BB40D7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384" y="1635927"/>
            <a:ext cx="6858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모서리가 둥근 직사각형 30">
            <a:extLst>
              <a:ext uri="{FF2B5EF4-FFF2-40B4-BE49-F238E27FC236}">
                <a16:creationId xmlns:a16="http://schemas.microsoft.com/office/drawing/2014/main" id="{64018D2D-B02A-4D15-AA4B-554AA345EB0A}"/>
              </a:ext>
            </a:extLst>
          </p:cNvPr>
          <p:cNvSpPr/>
          <p:nvPr/>
        </p:nvSpPr>
        <p:spPr>
          <a:xfrm>
            <a:off x="-91467" y="1218529"/>
            <a:ext cx="3456350" cy="360040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326D714-481D-4D2A-A9BE-968EEC0B690E}"/>
              </a:ext>
            </a:extLst>
          </p:cNvPr>
          <p:cNvSpPr txBox="1"/>
          <p:nvPr/>
        </p:nvSpPr>
        <p:spPr>
          <a:xfrm>
            <a:off x="484599" y="1218479"/>
            <a:ext cx="40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LSTM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의 구조</a:t>
            </a:r>
          </a:p>
        </p:txBody>
      </p:sp>
    </p:spTree>
    <p:extLst>
      <p:ext uri="{BB962C8B-B14F-4D97-AF65-F5344CB8AC3E}">
        <p14:creationId xmlns:p14="http://schemas.microsoft.com/office/powerpoint/2010/main" val="449617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9F91272-6435-45DE-A54C-B7FE0C3D6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12</a:t>
            </a:fld>
            <a:r>
              <a:rPr lang="ko-KR" altLang="en-US" dirty="0"/>
              <a:t> </a:t>
            </a:r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A4E01C70-3CDF-4102-A33E-8878238666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17499"/>
            <a:ext cx="3246664" cy="504825"/>
          </a:xfrm>
        </p:spPr>
        <p:txBody>
          <a:bodyPr>
            <a:noAutofit/>
          </a:bodyPr>
          <a:lstStyle/>
          <a:p>
            <a:r>
              <a:rPr lang="en-US" altLang="ko-KR" dirty="0"/>
              <a:t>Model description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5E1F8-FBA6-4D99-B0F2-80245F7F9199}"/>
              </a:ext>
            </a:extLst>
          </p:cNvPr>
          <p:cNvSpPr txBox="1"/>
          <p:nvPr/>
        </p:nvSpPr>
        <p:spPr>
          <a:xfrm>
            <a:off x="534761" y="1513058"/>
            <a:ext cx="95331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C3D </a:t>
            </a:r>
            <a:r>
              <a:rPr lang="ko-KR" altLang="en-US" dirty="0"/>
              <a:t>부분의 </a:t>
            </a:r>
            <a:r>
              <a:rPr lang="en-US" altLang="ko-KR" dirty="0"/>
              <a:t>parameter</a:t>
            </a:r>
            <a:r>
              <a:rPr lang="ko-KR" altLang="en-US" dirty="0"/>
              <a:t>들은 </a:t>
            </a:r>
            <a:r>
              <a:rPr lang="en-US" altLang="ko-KR" dirty="0"/>
              <a:t>C3D </a:t>
            </a:r>
            <a:r>
              <a:rPr lang="ko-KR" altLang="en-US" dirty="0"/>
              <a:t>저자가 제공해준 </a:t>
            </a:r>
            <a:r>
              <a:rPr lang="en-US" altLang="ko-KR" dirty="0"/>
              <a:t>pretrained</a:t>
            </a:r>
            <a:r>
              <a:rPr lang="ko-KR" altLang="en-US" dirty="0"/>
              <a:t> </a:t>
            </a:r>
            <a:r>
              <a:rPr lang="en-US" altLang="ko-KR" dirty="0"/>
              <a:t>parameter</a:t>
            </a:r>
            <a:r>
              <a:rPr lang="ko-KR" altLang="en-US" dirty="0"/>
              <a:t>에 촬영한 </a:t>
            </a:r>
            <a:r>
              <a:rPr lang="en-US" altLang="ko-KR" dirty="0"/>
              <a:t>dataset</a:t>
            </a:r>
            <a:r>
              <a:rPr lang="ko-KR" altLang="en-US" dirty="0"/>
              <a:t>으로 </a:t>
            </a:r>
            <a:endParaRPr lang="en-US" altLang="ko-KR" dirty="0"/>
          </a:p>
          <a:p>
            <a:r>
              <a:rPr lang="ko-KR" altLang="en-US" dirty="0"/>
              <a:t>추가적인 </a:t>
            </a:r>
            <a:r>
              <a:rPr lang="en-US" altLang="ko-KR" dirty="0"/>
              <a:t>pretrain</a:t>
            </a:r>
            <a:r>
              <a:rPr lang="ko-KR" altLang="en-US" dirty="0"/>
              <a:t>을 한 </a:t>
            </a:r>
            <a:r>
              <a:rPr lang="en-US" altLang="ko-KR" dirty="0"/>
              <a:t>parameter</a:t>
            </a:r>
            <a:r>
              <a:rPr lang="ko-KR" altLang="en-US" dirty="0"/>
              <a:t> 를 사용함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863282-A906-4645-A996-B9A18F507D48}"/>
              </a:ext>
            </a:extLst>
          </p:cNvPr>
          <p:cNvSpPr txBox="1"/>
          <p:nvPr/>
        </p:nvSpPr>
        <p:spPr>
          <a:xfrm>
            <a:off x="534760" y="2407271"/>
            <a:ext cx="9043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C3D </a:t>
            </a:r>
            <a:r>
              <a:rPr lang="ko-KR" altLang="en-US" dirty="0"/>
              <a:t>에서 나온 </a:t>
            </a:r>
            <a:r>
              <a:rPr lang="en-US" altLang="ko-KR" dirty="0"/>
              <a:t>4096 dimension</a:t>
            </a:r>
            <a:r>
              <a:rPr lang="ko-KR" altLang="en-US" dirty="0"/>
              <a:t>의</a:t>
            </a:r>
            <a:r>
              <a:rPr lang="en-US" altLang="ko-KR" dirty="0"/>
              <a:t> feature</a:t>
            </a:r>
            <a:r>
              <a:rPr lang="ko-KR" altLang="en-US" dirty="0"/>
              <a:t>를 </a:t>
            </a:r>
            <a:r>
              <a:rPr lang="en-US" altLang="ko-KR" dirty="0"/>
              <a:t>LSTM </a:t>
            </a:r>
            <a:r>
              <a:rPr lang="ko-KR" altLang="en-US" dirty="0"/>
              <a:t>에 넣고</a:t>
            </a:r>
            <a:r>
              <a:rPr lang="en-US" altLang="ko-KR" dirty="0"/>
              <a:t>, 256dimension</a:t>
            </a:r>
            <a:r>
              <a:rPr lang="ko-KR" altLang="en-US" dirty="0"/>
              <a:t> 으로 줄인 후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한 개의</a:t>
            </a:r>
            <a:r>
              <a:rPr lang="en-US" altLang="ko-KR" dirty="0"/>
              <a:t> FC layer </a:t>
            </a:r>
            <a:r>
              <a:rPr lang="ko-KR" altLang="en-US" dirty="0"/>
              <a:t>를  거쳐 </a:t>
            </a:r>
            <a:r>
              <a:rPr lang="en-US" altLang="ko-KR" dirty="0"/>
              <a:t>20</a:t>
            </a:r>
            <a:r>
              <a:rPr lang="ko-KR" altLang="en-US" dirty="0"/>
              <a:t>개의 </a:t>
            </a:r>
            <a:r>
              <a:rPr lang="en-US" altLang="ko-KR" dirty="0"/>
              <a:t>dimension, </a:t>
            </a:r>
            <a:r>
              <a:rPr lang="ko-KR" altLang="en-US" dirty="0"/>
              <a:t>즉 </a:t>
            </a:r>
            <a:r>
              <a:rPr lang="en-US" altLang="ko-KR" dirty="0">
                <a:highlight>
                  <a:srgbClr val="FFC000"/>
                </a:highlight>
              </a:rPr>
              <a:t>class </a:t>
            </a:r>
            <a:r>
              <a:rPr lang="ko-KR" altLang="en-US" dirty="0">
                <a:highlight>
                  <a:srgbClr val="FFC000"/>
                </a:highlight>
              </a:rPr>
              <a:t>개수만큼 </a:t>
            </a:r>
            <a:r>
              <a:rPr lang="en-US" altLang="ko-KR" dirty="0">
                <a:highlight>
                  <a:srgbClr val="FFC000"/>
                </a:highlight>
              </a:rPr>
              <a:t>dimension </a:t>
            </a:r>
            <a:r>
              <a:rPr lang="ko-KR" altLang="en-US" dirty="0">
                <a:highlight>
                  <a:srgbClr val="FFC000"/>
                </a:highlight>
              </a:rPr>
              <a:t>을 줄임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AB8EAD-012C-4423-ABEF-F1BC17AE0363}"/>
              </a:ext>
            </a:extLst>
          </p:cNvPr>
          <p:cNvSpPr txBox="1"/>
          <p:nvPr/>
        </p:nvSpPr>
        <p:spPr>
          <a:xfrm>
            <a:off x="534760" y="3301484"/>
            <a:ext cx="81524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LSTM </a:t>
            </a:r>
            <a:r>
              <a:rPr lang="ko-KR" altLang="en-US" dirty="0"/>
              <a:t>과 </a:t>
            </a:r>
            <a:r>
              <a:rPr lang="en-US" altLang="ko-KR" dirty="0"/>
              <a:t>FC layer</a:t>
            </a:r>
            <a:r>
              <a:rPr lang="ko-KR" altLang="en-US" dirty="0"/>
              <a:t>를 거쳐 지나온 </a:t>
            </a:r>
            <a:r>
              <a:rPr lang="en-US" altLang="ko-KR" dirty="0"/>
              <a:t>feature</a:t>
            </a:r>
            <a:r>
              <a:rPr lang="ko-KR" altLang="en-US" dirty="0"/>
              <a:t>에 대한 </a:t>
            </a:r>
            <a:r>
              <a:rPr lang="en-US" altLang="ko-KR" dirty="0"/>
              <a:t>Activation function</a:t>
            </a:r>
            <a:r>
              <a:rPr lang="ko-KR" altLang="en-US" dirty="0"/>
              <a:t>으로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 </a:t>
            </a:r>
            <a:r>
              <a:rPr lang="en-US" altLang="ko-KR" dirty="0" err="1"/>
              <a:t>Softmax</a:t>
            </a:r>
            <a:r>
              <a:rPr lang="en-US" altLang="ko-KR" dirty="0"/>
              <a:t> </a:t>
            </a:r>
            <a:r>
              <a:rPr lang="ko-KR" altLang="en-US" dirty="0"/>
              <a:t>와 </a:t>
            </a:r>
            <a:r>
              <a:rPr lang="en-US" altLang="ko-KR" dirty="0" err="1"/>
              <a:t>LogSoftmax</a:t>
            </a:r>
            <a:r>
              <a:rPr lang="en-US" altLang="ko-KR" dirty="0"/>
              <a:t> 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비교하여</a:t>
            </a:r>
            <a:r>
              <a:rPr lang="en-US" altLang="ko-KR" dirty="0"/>
              <a:t> </a:t>
            </a:r>
            <a:r>
              <a:rPr lang="ko-KR" altLang="en-US" dirty="0"/>
              <a:t>실험해</a:t>
            </a:r>
            <a:r>
              <a:rPr lang="en-US" altLang="ko-KR" dirty="0"/>
              <a:t>, </a:t>
            </a:r>
            <a:r>
              <a:rPr lang="ko-KR" altLang="en-US" dirty="0">
                <a:highlight>
                  <a:srgbClr val="FFC000"/>
                </a:highlight>
              </a:rPr>
              <a:t>성능이 더 잘 나온 </a:t>
            </a:r>
            <a:r>
              <a:rPr lang="en-US" altLang="ko-KR" dirty="0" err="1">
                <a:highlight>
                  <a:srgbClr val="FFC000"/>
                </a:highlight>
              </a:rPr>
              <a:t>LogSoftmax</a:t>
            </a:r>
            <a:r>
              <a:rPr lang="en-US" altLang="ko-KR" dirty="0">
                <a:highlight>
                  <a:srgbClr val="FFC000"/>
                </a:highlight>
              </a:rPr>
              <a:t> </a:t>
            </a:r>
            <a:r>
              <a:rPr lang="ko-KR" altLang="en-US" dirty="0">
                <a:highlight>
                  <a:srgbClr val="FFC000"/>
                </a:highlight>
              </a:rPr>
              <a:t>사용함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D798DA-BDCD-4631-98F0-3252EE97EE19}"/>
              </a:ext>
            </a:extLst>
          </p:cNvPr>
          <p:cNvSpPr txBox="1"/>
          <p:nvPr/>
        </p:nvSpPr>
        <p:spPr>
          <a:xfrm>
            <a:off x="534760" y="4195697"/>
            <a:ext cx="70966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Loss Function</a:t>
            </a:r>
            <a:r>
              <a:rPr lang="ko-KR" altLang="en-US" dirty="0"/>
              <a:t>은 </a:t>
            </a:r>
            <a:r>
              <a:rPr lang="en-US" altLang="ko-KR" dirty="0" err="1"/>
              <a:t>CrossEntropy</a:t>
            </a:r>
            <a:r>
              <a:rPr lang="ko-KR" altLang="en-US" dirty="0"/>
              <a:t>와 </a:t>
            </a:r>
            <a:r>
              <a:rPr lang="en-US" altLang="ko-KR" dirty="0" err="1"/>
              <a:t>MSELoss</a:t>
            </a:r>
            <a:r>
              <a:rPr lang="en-US" altLang="ko-KR" dirty="0"/>
              <a:t> </a:t>
            </a:r>
            <a:r>
              <a:rPr lang="ko-KR" altLang="en-US" dirty="0"/>
              <a:t>를 비교하여 실험한 결과</a:t>
            </a:r>
            <a:r>
              <a:rPr lang="en-US" altLang="ko-KR" dirty="0"/>
              <a:t>, </a:t>
            </a:r>
          </a:p>
          <a:p>
            <a:r>
              <a:rPr lang="ko-KR" altLang="en-US" dirty="0">
                <a:highlight>
                  <a:srgbClr val="FFC000"/>
                </a:highlight>
              </a:rPr>
              <a:t>더 성능이 잘 나온 </a:t>
            </a:r>
            <a:r>
              <a:rPr lang="en-US" altLang="ko-KR" dirty="0" err="1">
                <a:highlight>
                  <a:srgbClr val="FFC000"/>
                </a:highlight>
              </a:rPr>
              <a:t>CrossEntropy</a:t>
            </a:r>
            <a:r>
              <a:rPr lang="en-US" altLang="ko-KR" dirty="0">
                <a:highlight>
                  <a:srgbClr val="FFC000"/>
                </a:highlight>
              </a:rPr>
              <a:t> </a:t>
            </a:r>
            <a:r>
              <a:rPr lang="ko-KR" altLang="en-US" dirty="0">
                <a:highlight>
                  <a:srgbClr val="FFC000"/>
                </a:highlight>
              </a:rPr>
              <a:t>사용</a:t>
            </a:r>
            <a:r>
              <a:rPr lang="en-US" altLang="ko-KR" dirty="0">
                <a:highlight>
                  <a:srgbClr val="FFC000"/>
                </a:highlight>
              </a:rPr>
              <a:t> </a:t>
            </a:r>
            <a:endParaRPr lang="ko-KR" altLang="en-US" dirty="0">
              <a:highlight>
                <a:srgbClr val="FFC00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60A1EA-4434-41D7-AB44-36B506667209}"/>
              </a:ext>
            </a:extLst>
          </p:cNvPr>
          <p:cNvSpPr txBox="1"/>
          <p:nvPr/>
        </p:nvSpPr>
        <p:spPr>
          <a:xfrm>
            <a:off x="534760" y="5089910"/>
            <a:ext cx="89340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Learning rate </a:t>
            </a:r>
            <a:r>
              <a:rPr lang="ko-KR" altLang="en-US" dirty="0"/>
              <a:t>는 </a:t>
            </a:r>
            <a:r>
              <a:rPr lang="en-US" altLang="ko-KR" dirty="0"/>
              <a:t>1e-3</a:t>
            </a:r>
            <a:r>
              <a:rPr lang="ko-KR" altLang="en-US" dirty="0"/>
              <a:t>으로 </a:t>
            </a:r>
            <a:r>
              <a:rPr lang="en-US" altLang="ko-KR" dirty="0"/>
              <a:t>initialize </a:t>
            </a:r>
            <a:r>
              <a:rPr lang="ko-KR" altLang="en-US" dirty="0"/>
              <a:t>하였고 </a:t>
            </a:r>
            <a:r>
              <a:rPr lang="en-US" altLang="ko-KR" dirty="0"/>
              <a:t>10 epoch </a:t>
            </a:r>
            <a:r>
              <a:rPr lang="ko-KR" altLang="en-US" dirty="0"/>
              <a:t>마다 </a:t>
            </a:r>
            <a:r>
              <a:rPr lang="en-US" altLang="ko-KR" dirty="0"/>
              <a:t>10</a:t>
            </a:r>
            <a:r>
              <a:rPr lang="ko-KR" altLang="en-US" dirty="0"/>
              <a:t>분의 </a:t>
            </a:r>
            <a:r>
              <a:rPr lang="en-US" altLang="ko-KR" dirty="0"/>
              <a:t>1</a:t>
            </a:r>
            <a:r>
              <a:rPr lang="ko-KR" altLang="en-US" dirty="0"/>
              <a:t>로 줄어들 수 있도록 </a:t>
            </a:r>
            <a:r>
              <a:rPr lang="en-US" altLang="ko-KR" dirty="0"/>
              <a:t>,</a:t>
            </a:r>
          </a:p>
          <a:p>
            <a:r>
              <a:rPr lang="en-US" altLang="ko-KR" dirty="0">
                <a:highlight>
                  <a:srgbClr val="FFC000"/>
                </a:highlight>
              </a:rPr>
              <a:t>LR scheduler</a:t>
            </a:r>
            <a:r>
              <a:rPr lang="ko-KR" altLang="en-US" dirty="0">
                <a:highlight>
                  <a:srgbClr val="FFC000"/>
                </a:highlight>
              </a:rPr>
              <a:t>를 사용</a:t>
            </a:r>
            <a:r>
              <a:rPr lang="ko-KR" altLang="en-US" dirty="0"/>
              <a:t>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3812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FBB67A2-A419-482E-AA70-2C2027CB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13</a:t>
            </a:fld>
            <a:r>
              <a:rPr lang="ko-KR" altLang="en-US" dirty="0"/>
              <a:t> 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FADBE73-4CA1-4CBF-ABE9-98B66C441B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17499"/>
            <a:ext cx="2482850" cy="504825"/>
          </a:xfrm>
        </p:spPr>
        <p:txBody>
          <a:bodyPr>
            <a:noAutofit/>
          </a:bodyPr>
          <a:lstStyle/>
          <a:p>
            <a:r>
              <a:rPr lang="en-US" altLang="ko-KR" dirty="0"/>
              <a:t>model </a:t>
            </a:r>
            <a:r>
              <a:rPr lang="ko-KR" altLang="en-US" dirty="0"/>
              <a:t>결과</a:t>
            </a:r>
          </a:p>
        </p:txBody>
      </p:sp>
      <p:sp>
        <p:nvSpPr>
          <p:cNvPr id="19" name="모서리가 둥근 직사각형 30">
            <a:extLst>
              <a:ext uri="{FF2B5EF4-FFF2-40B4-BE49-F238E27FC236}">
                <a16:creationId xmlns:a16="http://schemas.microsoft.com/office/drawing/2014/main" id="{A29A120B-A884-4693-A6B1-22E1B1E6317C}"/>
              </a:ext>
            </a:extLst>
          </p:cNvPr>
          <p:cNvSpPr/>
          <p:nvPr/>
        </p:nvSpPr>
        <p:spPr>
          <a:xfrm>
            <a:off x="-95796" y="2166795"/>
            <a:ext cx="3456350" cy="360040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FEC3CC-7B6F-4909-91B2-6648FB2C011E}"/>
              </a:ext>
            </a:extLst>
          </p:cNvPr>
          <p:cNvSpPr txBox="1"/>
          <p:nvPr/>
        </p:nvSpPr>
        <p:spPr>
          <a:xfrm>
            <a:off x="480270" y="2166745"/>
            <a:ext cx="40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only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C3D [1]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A988960-294A-4A47-98BC-538352AFD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252" y="1488175"/>
            <a:ext cx="4972050" cy="44672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FB487-DB5D-4C98-94AB-ACFFAE85298B}"/>
              </a:ext>
            </a:extLst>
          </p:cNvPr>
          <p:cNvSpPr txBox="1"/>
          <p:nvPr/>
        </p:nvSpPr>
        <p:spPr>
          <a:xfrm>
            <a:off x="2902376" y="2051067"/>
            <a:ext cx="1034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93%</a:t>
            </a:r>
            <a:endParaRPr lang="ko-KR" alt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모서리가 둥근 직사각형 30">
            <a:extLst>
              <a:ext uri="{FF2B5EF4-FFF2-40B4-BE49-F238E27FC236}">
                <a16:creationId xmlns:a16="http://schemas.microsoft.com/office/drawing/2014/main" id="{2B8370D6-837E-4CA5-8F18-401ACBF8530E}"/>
              </a:ext>
            </a:extLst>
          </p:cNvPr>
          <p:cNvSpPr/>
          <p:nvPr/>
        </p:nvSpPr>
        <p:spPr>
          <a:xfrm>
            <a:off x="-95797" y="3091240"/>
            <a:ext cx="4972049" cy="369282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FC06B6-BC7D-4711-8A28-637818EA08CC}"/>
              </a:ext>
            </a:extLst>
          </p:cNvPr>
          <p:cNvSpPr txBox="1"/>
          <p:nvPr/>
        </p:nvSpPr>
        <p:spPr>
          <a:xfrm>
            <a:off x="480270" y="3091190"/>
            <a:ext cx="40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C3D + LSTM (Global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에서의 성능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[2]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4D3DB80-094A-4DE7-ABB0-EF4D447F2B6C}"/>
              </a:ext>
            </a:extLst>
          </p:cNvPr>
          <p:cNvSpPr txBox="1"/>
          <p:nvPr/>
        </p:nvSpPr>
        <p:spPr>
          <a:xfrm>
            <a:off x="4418062" y="2983468"/>
            <a:ext cx="1035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97%</a:t>
            </a:r>
            <a:endParaRPr lang="ko-KR" alt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FDBCD4-2853-4D8F-9197-A64628F92F6B}"/>
              </a:ext>
            </a:extLst>
          </p:cNvPr>
          <p:cNvSpPr txBox="1"/>
          <p:nvPr/>
        </p:nvSpPr>
        <p:spPr>
          <a:xfrm>
            <a:off x="480270" y="3721788"/>
            <a:ext cx="4621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더 긴 영상에 대해 보다 정확한 </a:t>
            </a:r>
            <a:r>
              <a:rPr lang="ko-KR" altLang="en-US"/>
              <a:t>성능으로 분류 가능</a:t>
            </a:r>
          </a:p>
        </p:txBody>
      </p:sp>
      <p:sp>
        <p:nvSpPr>
          <p:cNvPr id="25" name="모서리가 둥근 직사각형 30">
            <a:extLst>
              <a:ext uri="{FF2B5EF4-FFF2-40B4-BE49-F238E27FC236}">
                <a16:creationId xmlns:a16="http://schemas.microsoft.com/office/drawing/2014/main" id="{B5F89B59-2CE9-4162-B91C-6E4045498EBD}"/>
              </a:ext>
            </a:extLst>
          </p:cNvPr>
          <p:cNvSpPr/>
          <p:nvPr/>
        </p:nvSpPr>
        <p:spPr>
          <a:xfrm>
            <a:off x="-95796" y="4337729"/>
            <a:ext cx="3116889" cy="369282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73E9D3-F5D3-480D-83E1-CED4CBA45F02}"/>
              </a:ext>
            </a:extLst>
          </p:cNvPr>
          <p:cNvSpPr txBox="1"/>
          <p:nvPr/>
        </p:nvSpPr>
        <p:spPr>
          <a:xfrm>
            <a:off x="480270" y="4337679"/>
            <a:ext cx="40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local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방식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[3]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E16F2F-1951-4DE9-9EDB-C3597921697C}"/>
              </a:ext>
            </a:extLst>
          </p:cNvPr>
          <p:cNvSpPr txBox="1"/>
          <p:nvPr/>
        </p:nvSpPr>
        <p:spPr>
          <a:xfrm>
            <a:off x="2503162" y="4262776"/>
            <a:ext cx="1035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92%</a:t>
            </a:r>
            <a:endParaRPr lang="ko-KR" alt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644251-E686-403A-863E-AAAFDF3010C5}"/>
              </a:ext>
            </a:extLst>
          </p:cNvPr>
          <p:cNvSpPr txBox="1"/>
          <p:nvPr/>
        </p:nvSpPr>
        <p:spPr>
          <a:xfrm>
            <a:off x="480270" y="5001624"/>
            <a:ext cx="2834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long term </a:t>
            </a:r>
            <a:r>
              <a:rPr lang="ko-KR" altLang="en-US" dirty="0"/>
              <a:t>에 대해서 잘 찾음</a:t>
            </a:r>
          </a:p>
        </p:txBody>
      </p:sp>
    </p:spTree>
    <p:extLst>
      <p:ext uri="{BB962C8B-B14F-4D97-AF65-F5344CB8AC3E}">
        <p14:creationId xmlns:p14="http://schemas.microsoft.com/office/powerpoint/2010/main" val="1625748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FBB67A2-A419-482E-AA70-2C2027CB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14</a:t>
            </a:fld>
            <a:r>
              <a:rPr lang="ko-KR" altLang="en-US" dirty="0"/>
              <a:t> </a:t>
            </a:r>
          </a:p>
        </p:txBody>
      </p:sp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E3404B36-2626-4DD3-92EC-F2F5EEEB1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178" y="1089171"/>
            <a:ext cx="9276885" cy="4948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FADBE73-4CA1-4CBF-ABE9-98B66C441B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17499"/>
            <a:ext cx="2482850" cy="504825"/>
          </a:xfrm>
        </p:spPr>
        <p:txBody>
          <a:bodyPr>
            <a:noAutofit/>
          </a:bodyPr>
          <a:lstStyle/>
          <a:p>
            <a:r>
              <a:rPr lang="en-US" altLang="ko-KR" dirty="0"/>
              <a:t>Performance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F91902D-0400-4DB2-9EA1-552A00A9718A}"/>
              </a:ext>
            </a:extLst>
          </p:cNvPr>
          <p:cNvSpPr/>
          <p:nvPr/>
        </p:nvSpPr>
        <p:spPr>
          <a:xfrm>
            <a:off x="4194495" y="2599188"/>
            <a:ext cx="5452843" cy="228180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B7F88E8-E45C-4FBC-8333-798B0C3739ED}"/>
              </a:ext>
            </a:extLst>
          </p:cNvPr>
          <p:cNvSpPr/>
          <p:nvPr/>
        </p:nvSpPr>
        <p:spPr>
          <a:xfrm>
            <a:off x="4337108" y="2733413"/>
            <a:ext cx="176168" cy="176168"/>
          </a:xfrm>
          <a:prstGeom prst="rect">
            <a:avLst/>
          </a:prstGeom>
          <a:solidFill>
            <a:srgbClr val="63A0D7"/>
          </a:solidFill>
          <a:ln>
            <a:solidFill>
              <a:srgbClr val="63A0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1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BA13EFB-6B37-44E3-A885-6839E85E388B}"/>
              </a:ext>
            </a:extLst>
          </p:cNvPr>
          <p:cNvSpPr/>
          <p:nvPr/>
        </p:nvSpPr>
        <p:spPr>
          <a:xfrm>
            <a:off x="4337108" y="3323439"/>
            <a:ext cx="176168" cy="176168"/>
          </a:xfrm>
          <a:prstGeom prst="rect">
            <a:avLst/>
          </a:prstGeom>
          <a:solidFill>
            <a:srgbClr val="EC7829"/>
          </a:solidFill>
          <a:ln>
            <a:solidFill>
              <a:srgbClr val="EC78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2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405BFE-ABD0-42EE-BC87-D6A08D342B9A}"/>
              </a:ext>
            </a:extLst>
          </p:cNvPr>
          <p:cNvSpPr/>
          <p:nvPr/>
        </p:nvSpPr>
        <p:spPr>
          <a:xfrm>
            <a:off x="4337108" y="3913465"/>
            <a:ext cx="176168" cy="176168"/>
          </a:xfrm>
          <a:prstGeom prst="rect">
            <a:avLst/>
          </a:prstGeom>
          <a:solidFill>
            <a:srgbClr val="A5A5A5"/>
          </a:solidFill>
          <a:ln>
            <a:solidFill>
              <a:srgbClr val="A5A5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3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83A0B54-883C-4163-8B22-BB8A8E68C73A}"/>
              </a:ext>
            </a:extLst>
          </p:cNvPr>
          <p:cNvSpPr/>
          <p:nvPr/>
        </p:nvSpPr>
        <p:spPr>
          <a:xfrm>
            <a:off x="4337108" y="4503491"/>
            <a:ext cx="176168" cy="176168"/>
          </a:xfrm>
          <a:prstGeom prst="rect">
            <a:avLst/>
          </a:prstGeom>
          <a:solidFill>
            <a:srgbClr val="FFBE00"/>
          </a:solidFill>
          <a:ln>
            <a:solidFill>
              <a:srgbClr val="FFBE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4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793867-09D1-4314-9B9D-AEC7D2F27741}"/>
              </a:ext>
            </a:extLst>
          </p:cNvPr>
          <p:cNvSpPr txBox="1"/>
          <p:nvPr/>
        </p:nvSpPr>
        <p:spPr>
          <a:xfrm>
            <a:off x="4513276" y="2678748"/>
            <a:ext cx="48735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손에 대한 </a:t>
            </a:r>
            <a:r>
              <a:rPr lang="en-US" altLang="ko-KR" sz="1200" dirty="0"/>
              <a:t>Local Dataset</a:t>
            </a:r>
            <a:r>
              <a:rPr lang="ko-KR" altLang="en-US" sz="1200" dirty="0"/>
              <a:t>을 추가하지 않고</a:t>
            </a:r>
            <a:r>
              <a:rPr lang="en-US" altLang="ko-KR" sz="1200" dirty="0"/>
              <a:t>, LSTM FC layer </a:t>
            </a:r>
            <a:r>
              <a:rPr lang="ko-KR" altLang="en-US" sz="1200" dirty="0"/>
              <a:t>후에 </a:t>
            </a:r>
            <a:r>
              <a:rPr lang="en-US" altLang="ko-KR" sz="1200" dirty="0"/>
              <a:t>activation </a:t>
            </a:r>
          </a:p>
          <a:p>
            <a:r>
              <a:rPr lang="en-US" altLang="ko-KR" sz="1200" dirty="0"/>
              <a:t>function </a:t>
            </a:r>
            <a:r>
              <a:rPr lang="ko-KR" altLang="en-US" sz="1200" dirty="0"/>
              <a:t>을 </a:t>
            </a:r>
            <a:r>
              <a:rPr lang="en-US" altLang="ko-KR" sz="1200" dirty="0" err="1"/>
              <a:t>Logsoftmax</a:t>
            </a:r>
            <a:r>
              <a:rPr lang="ko-KR" altLang="en-US" sz="1200" dirty="0"/>
              <a:t>로 쓰고 </a:t>
            </a:r>
            <a:r>
              <a:rPr lang="en-US" altLang="ko-KR" sz="1200" dirty="0"/>
              <a:t>Loss</a:t>
            </a:r>
            <a:r>
              <a:rPr lang="ko-KR" altLang="en-US" sz="1200" dirty="0"/>
              <a:t> </a:t>
            </a:r>
            <a:r>
              <a:rPr lang="en-US" altLang="ko-KR" sz="1200" dirty="0"/>
              <a:t>Function</a:t>
            </a:r>
            <a:r>
              <a:rPr lang="ko-KR" altLang="en-US" sz="1200" dirty="0"/>
              <a:t>을 </a:t>
            </a:r>
            <a:r>
              <a:rPr lang="en-US" altLang="ko-KR" sz="1200" dirty="0"/>
              <a:t>Cross Entropy</a:t>
            </a:r>
            <a:r>
              <a:rPr lang="ko-KR" altLang="en-US" sz="1200" dirty="0"/>
              <a:t>로 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BE1723-DD95-4B11-9B81-DAF07654FE60}"/>
              </a:ext>
            </a:extLst>
          </p:cNvPr>
          <p:cNvSpPr txBox="1"/>
          <p:nvPr/>
        </p:nvSpPr>
        <p:spPr>
          <a:xfrm>
            <a:off x="4513276" y="3303132"/>
            <a:ext cx="48735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위의 조건</a:t>
            </a:r>
            <a:r>
              <a:rPr lang="en-US" altLang="ko-KR" sz="1200" dirty="0"/>
              <a:t>1 </a:t>
            </a:r>
            <a:r>
              <a:rPr lang="ko-KR" altLang="en-US" sz="1200" dirty="0"/>
              <a:t>에서 </a:t>
            </a:r>
            <a:r>
              <a:rPr lang="en-US" altLang="ko-KR" sz="1200" b="1" dirty="0"/>
              <a:t>Local Dataset</a:t>
            </a:r>
            <a:r>
              <a:rPr lang="ko-KR" altLang="en-US" sz="1200" b="1" dirty="0"/>
              <a:t>만 추가</a:t>
            </a:r>
            <a:r>
              <a:rPr lang="ko-KR" altLang="en-US" sz="1200" dirty="0"/>
              <a:t>함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4D4B68-1E0A-4B36-B264-54E328B60390}"/>
              </a:ext>
            </a:extLst>
          </p:cNvPr>
          <p:cNvSpPr txBox="1"/>
          <p:nvPr/>
        </p:nvSpPr>
        <p:spPr>
          <a:xfrm>
            <a:off x="4513276" y="3880370"/>
            <a:ext cx="48735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위의 조건</a:t>
            </a:r>
            <a:r>
              <a:rPr lang="en-US" altLang="ko-KR" sz="1200" dirty="0"/>
              <a:t>1 </a:t>
            </a:r>
            <a:r>
              <a:rPr lang="ko-KR" altLang="en-US" sz="1200" dirty="0"/>
              <a:t>에서 </a:t>
            </a:r>
            <a:r>
              <a:rPr lang="en-US" altLang="ko-KR" sz="1200" dirty="0"/>
              <a:t>loss function</a:t>
            </a:r>
            <a:r>
              <a:rPr lang="ko-KR" altLang="en-US" sz="1200" dirty="0"/>
              <a:t>을 </a:t>
            </a:r>
            <a:r>
              <a:rPr lang="en-US" altLang="ko-KR" sz="1200" b="1" dirty="0"/>
              <a:t>Cross Entropy </a:t>
            </a:r>
            <a:r>
              <a:rPr lang="ko-KR" altLang="en-US" sz="1200" b="1" dirty="0"/>
              <a:t>대신 </a:t>
            </a:r>
            <a:r>
              <a:rPr lang="en-US" altLang="ko-KR" sz="1200" b="1" dirty="0"/>
              <a:t>MSE</a:t>
            </a:r>
            <a:r>
              <a:rPr lang="ko-KR" altLang="en-US" sz="1200" dirty="0"/>
              <a:t>를</a:t>
            </a:r>
            <a:r>
              <a:rPr lang="en-US" altLang="ko-KR" sz="1200" dirty="0"/>
              <a:t> </a:t>
            </a:r>
            <a:r>
              <a:rPr lang="ko-KR" altLang="en-US" sz="1200" dirty="0"/>
              <a:t>사용함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9C5F84-0A10-4431-86DD-6F92EC50054A}"/>
              </a:ext>
            </a:extLst>
          </p:cNvPr>
          <p:cNvSpPr txBox="1"/>
          <p:nvPr/>
        </p:nvSpPr>
        <p:spPr>
          <a:xfrm>
            <a:off x="4513276" y="4453075"/>
            <a:ext cx="48735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위의 조건</a:t>
            </a:r>
            <a:r>
              <a:rPr lang="en-US" altLang="ko-KR" sz="1200" dirty="0"/>
              <a:t>1 </a:t>
            </a:r>
            <a:r>
              <a:rPr lang="ko-KR" altLang="en-US" sz="1200" dirty="0"/>
              <a:t>에서 </a:t>
            </a:r>
            <a:r>
              <a:rPr lang="en-US" altLang="ko-KR" sz="1200" b="1" dirty="0" err="1"/>
              <a:t>Logsoftmax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대신 </a:t>
            </a:r>
            <a:r>
              <a:rPr lang="en-US" altLang="ko-KR" sz="1200" b="1" dirty="0" err="1"/>
              <a:t>Softmax</a:t>
            </a:r>
            <a:r>
              <a:rPr lang="ko-KR" altLang="en-US" sz="1200" dirty="0"/>
              <a:t>를 사용함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0BD4A1-A519-4233-9252-361B8F083080}"/>
              </a:ext>
            </a:extLst>
          </p:cNvPr>
          <p:cNvSpPr txBox="1"/>
          <p:nvPr/>
        </p:nvSpPr>
        <p:spPr>
          <a:xfrm>
            <a:off x="2652277" y="6268176"/>
            <a:ext cx="1997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* </a:t>
            </a:r>
            <a:r>
              <a:rPr lang="ko-KR" altLang="en-US" dirty="0"/>
              <a:t>가로축 </a:t>
            </a:r>
            <a:r>
              <a:rPr lang="en-US" altLang="ko-KR" dirty="0"/>
              <a:t>: percent 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CB1FF7-ABD4-4805-AA94-CA45167C973F}"/>
              </a:ext>
            </a:extLst>
          </p:cNvPr>
          <p:cNvSpPr txBox="1"/>
          <p:nvPr/>
        </p:nvSpPr>
        <p:spPr>
          <a:xfrm>
            <a:off x="5426750" y="6268176"/>
            <a:ext cx="1766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* </a:t>
            </a:r>
            <a:r>
              <a:rPr lang="ko-KR" altLang="en-US" dirty="0"/>
              <a:t>세로축 </a:t>
            </a:r>
            <a:r>
              <a:rPr lang="en-US" altLang="ko-KR" dirty="0"/>
              <a:t>: epoch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089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FBB67A2-A419-482E-AA70-2C2027CB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15</a:t>
            </a:fld>
            <a:r>
              <a:rPr lang="ko-KR" altLang="en-US" dirty="0"/>
              <a:t> </a:t>
            </a:r>
          </a:p>
        </p:txBody>
      </p:sp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E3404B36-2626-4DD3-92EC-F2F5EEEB11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6688" y="1481666"/>
            <a:ext cx="5621433" cy="3894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FADBE73-4CA1-4CBF-ABE9-98B66C441B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17499"/>
            <a:ext cx="2482850" cy="504825"/>
          </a:xfrm>
        </p:spPr>
        <p:txBody>
          <a:bodyPr>
            <a:noAutofit/>
          </a:bodyPr>
          <a:lstStyle/>
          <a:p>
            <a:r>
              <a:rPr lang="en-US" altLang="ko-KR" dirty="0"/>
              <a:t>Performance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0BD4A1-A519-4233-9252-361B8F083080}"/>
              </a:ext>
            </a:extLst>
          </p:cNvPr>
          <p:cNvSpPr txBox="1"/>
          <p:nvPr/>
        </p:nvSpPr>
        <p:spPr>
          <a:xfrm>
            <a:off x="4737971" y="5776673"/>
            <a:ext cx="1997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* </a:t>
            </a:r>
            <a:r>
              <a:rPr lang="ko-KR" altLang="en-US" dirty="0"/>
              <a:t>가로축 </a:t>
            </a:r>
            <a:r>
              <a:rPr lang="en-US" altLang="ko-KR" dirty="0"/>
              <a:t>: percent 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CB1FF7-ABD4-4805-AA94-CA45167C973F}"/>
              </a:ext>
            </a:extLst>
          </p:cNvPr>
          <p:cNvSpPr txBox="1"/>
          <p:nvPr/>
        </p:nvSpPr>
        <p:spPr>
          <a:xfrm>
            <a:off x="7512444" y="5776673"/>
            <a:ext cx="1766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* </a:t>
            </a:r>
            <a:r>
              <a:rPr lang="ko-KR" altLang="en-US" dirty="0"/>
              <a:t>세로축 </a:t>
            </a:r>
            <a:r>
              <a:rPr lang="en-US" altLang="ko-KR" dirty="0"/>
              <a:t>: epoch</a:t>
            </a:r>
            <a:endParaRPr lang="ko-KR" altLang="en-US" dirty="0"/>
          </a:p>
        </p:txBody>
      </p:sp>
      <p:sp>
        <p:nvSpPr>
          <p:cNvPr id="19" name="모서리가 둥근 직사각형 30">
            <a:extLst>
              <a:ext uri="{FF2B5EF4-FFF2-40B4-BE49-F238E27FC236}">
                <a16:creationId xmlns:a16="http://schemas.microsoft.com/office/drawing/2014/main" id="{57C1FC83-4E8B-4AD0-BE93-D2EC88756F68}"/>
              </a:ext>
            </a:extLst>
          </p:cNvPr>
          <p:cNvSpPr/>
          <p:nvPr/>
        </p:nvSpPr>
        <p:spPr>
          <a:xfrm>
            <a:off x="-91467" y="1218529"/>
            <a:ext cx="3456350" cy="360040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DA8D57-BFA3-4A23-95A8-753B89E32761}"/>
              </a:ext>
            </a:extLst>
          </p:cNvPr>
          <p:cNvSpPr txBox="1"/>
          <p:nvPr/>
        </p:nvSpPr>
        <p:spPr>
          <a:xfrm>
            <a:off x="484599" y="1218479"/>
            <a:ext cx="40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그래프 분석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FFCE49-AB11-49EE-AFA9-116BAD5F14E5}"/>
              </a:ext>
            </a:extLst>
          </p:cNvPr>
          <p:cNvSpPr txBox="1"/>
          <p:nvPr/>
        </p:nvSpPr>
        <p:spPr>
          <a:xfrm>
            <a:off x="236830" y="2262586"/>
            <a:ext cx="3607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Local</a:t>
            </a:r>
            <a:r>
              <a:rPr lang="ko-KR" altLang="en-US" dirty="0"/>
              <a:t> 정보를 포함한 조건 </a:t>
            </a:r>
            <a:r>
              <a:rPr lang="en-US" altLang="ko-KR" dirty="0"/>
              <a:t>2</a:t>
            </a:r>
            <a:r>
              <a:rPr lang="ko-KR" altLang="en-US" dirty="0"/>
              <a:t>가이 아닌</a:t>
            </a:r>
            <a:r>
              <a:rPr lang="en-US" altLang="ko-KR" dirty="0"/>
              <a:t>,</a:t>
            </a:r>
          </a:p>
          <a:p>
            <a:pPr algn="ctr"/>
            <a:r>
              <a:rPr lang="ko-KR" altLang="en-US" b="1" dirty="0">
                <a:highlight>
                  <a:srgbClr val="FFC000"/>
                </a:highlight>
              </a:rPr>
              <a:t>조건</a:t>
            </a:r>
            <a:r>
              <a:rPr lang="en-US" altLang="ko-KR" b="1" dirty="0">
                <a:highlight>
                  <a:srgbClr val="FFC000"/>
                </a:highlight>
              </a:rPr>
              <a:t>1</a:t>
            </a:r>
            <a:r>
              <a:rPr lang="en-US" altLang="ko-KR" b="1" dirty="0"/>
              <a:t> </a:t>
            </a:r>
            <a:r>
              <a:rPr lang="ko-KR" altLang="en-US" dirty="0"/>
              <a:t>이 가장 좋은 성능을 보임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EB916B-F95F-458D-9EE7-563E8C024D94}"/>
              </a:ext>
            </a:extLst>
          </p:cNvPr>
          <p:cNvSpPr txBox="1"/>
          <p:nvPr/>
        </p:nvSpPr>
        <p:spPr>
          <a:xfrm>
            <a:off x="685455" y="3428999"/>
            <a:ext cx="26581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video </a:t>
            </a:r>
            <a:r>
              <a:rPr lang="ko-KR" altLang="en-US" dirty="0"/>
              <a:t>에서 </a:t>
            </a:r>
            <a:r>
              <a:rPr lang="en-US" altLang="ko-KR" dirty="0"/>
              <a:t>Local </a:t>
            </a:r>
            <a:r>
              <a:rPr lang="ko-KR" altLang="en-US" dirty="0"/>
              <a:t>정보를</a:t>
            </a:r>
            <a:endParaRPr lang="en-US" altLang="ko-KR" dirty="0"/>
          </a:p>
          <a:p>
            <a:pPr algn="ctr"/>
            <a:r>
              <a:rPr lang="ko-KR" altLang="en-US" dirty="0"/>
              <a:t>손이 움직이는 위치가 </a:t>
            </a:r>
            <a:r>
              <a:rPr lang="ko-KR" altLang="en-US" u="sng" dirty="0"/>
              <a:t>아닌</a:t>
            </a:r>
            <a:endParaRPr lang="en-US" altLang="ko-KR" u="sng" dirty="0"/>
          </a:p>
          <a:p>
            <a:pPr algn="ctr"/>
            <a:r>
              <a:rPr lang="en-US" altLang="ko-KR" dirty="0"/>
              <a:t>hand detecting </a:t>
            </a:r>
            <a:r>
              <a:rPr lang="ko-KR" altLang="en-US" dirty="0"/>
              <a:t>하여</a:t>
            </a:r>
            <a:endParaRPr lang="en-US" altLang="ko-KR" dirty="0"/>
          </a:p>
          <a:p>
            <a:pPr algn="ctr"/>
            <a:r>
              <a:rPr lang="ko-KR" altLang="en-US" b="1" dirty="0">
                <a:highlight>
                  <a:srgbClr val="FFC000"/>
                </a:highlight>
              </a:rPr>
              <a:t>손의 모양의 변화 </a:t>
            </a:r>
            <a:r>
              <a:rPr lang="ko-KR" altLang="en-US" dirty="0"/>
              <a:t>만 뽑아내</a:t>
            </a:r>
            <a:r>
              <a:rPr lang="en-US" altLang="ko-KR" dirty="0"/>
              <a:t>,</a:t>
            </a:r>
          </a:p>
          <a:p>
            <a:pPr algn="ctr"/>
            <a:r>
              <a:rPr lang="en-US" altLang="ko-KR" dirty="0"/>
              <a:t>model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넣었기 때문에</a:t>
            </a:r>
            <a:endParaRPr lang="en-US" altLang="ko-KR" dirty="0"/>
          </a:p>
          <a:p>
            <a:pPr algn="ctr"/>
            <a:r>
              <a:rPr lang="en-US" altLang="ko-KR" dirty="0"/>
              <a:t>1</a:t>
            </a:r>
            <a:r>
              <a:rPr lang="ko-KR" altLang="en-US" dirty="0"/>
              <a:t>번 보다 성능이 덜 나옴</a:t>
            </a:r>
          </a:p>
        </p:txBody>
      </p:sp>
    </p:spTree>
    <p:extLst>
      <p:ext uri="{BB962C8B-B14F-4D97-AF65-F5344CB8AC3E}">
        <p14:creationId xmlns:p14="http://schemas.microsoft.com/office/powerpoint/2010/main" val="4222551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FBB67A2-A419-482E-AA70-2C2027CB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16</a:t>
            </a:fld>
            <a:r>
              <a:rPr lang="ko-KR" altLang="en-US" dirty="0"/>
              <a:t> 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FADBE73-4CA1-4CBF-ABE9-98B66C441B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17499"/>
            <a:ext cx="2482850" cy="504825"/>
          </a:xfrm>
        </p:spPr>
        <p:txBody>
          <a:bodyPr>
            <a:noAutofit/>
          </a:bodyPr>
          <a:lstStyle/>
          <a:p>
            <a:r>
              <a:rPr lang="en-US" altLang="ko-KR" dirty="0"/>
              <a:t>Performance</a:t>
            </a:r>
            <a:endParaRPr lang="ko-KR" altLang="en-US" dirty="0"/>
          </a:p>
        </p:txBody>
      </p:sp>
      <p:sp>
        <p:nvSpPr>
          <p:cNvPr id="19" name="모서리가 둥근 직사각형 30">
            <a:extLst>
              <a:ext uri="{FF2B5EF4-FFF2-40B4-BE49-F238E27FC236}">
                <a16:creationId xmlns:a16="http://schemas.microsoft.com/office/drawing/2014/main" id="{57C1FC83-4E8B-4AD0-BE93-D2EC88756F68}"/>
              </a:ext>
            </a:extLst>
          </p:cNvPr>
          <p:cNvSpPr/>
          <p:nvPr/>
        </p:nvSpPr>
        <p:spPr>
          <a:xfrm>
            <a:off x="-91467" y="1218529"/>
            <a:ext cx="3456350" cy="360040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DA8D57-BFA3-4A23-95A8-753B89E32761}"/>
              </a:ext>
            </a:extLst>
          </p:cNvPr>
          <p:cNvSpPr txBox="1"/>
          <p:nvPr/>
        </p:nvSpPr>
        <p:spPr>
          <a:xfrm>
            <a:off x="484599" y="1218479"/>
            <a:ext cx="40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score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vs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score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9" name="그림 8" descr="스크린샷, 지도, 텍스트이(가) 표시된 사진&#10;&#10;자동 생성된 설명">
            <a:extLst>
              <a:ext uri="{FF2B5EF4-FFF2-40B4-BE49-F238E27FC236}">
                <a16:creationId xmlns:a16="http://schemas.microsoft.com/office/drawing/2014/main" id="{4EC0567F-E915-4D88-A52A-2031FBA7A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521" y="2044897"/>
            <a:ext cx="6858957" cy="4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705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FBB67A2-A419-482E-AA70-2C2027CB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17</a:t>
            </a:fld>
            <a:r>
              <a:rPr lang="ko-KR" altLang="en-US" dirty="0"/>
              <a:t> 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FADBE73-4CA1-4CBF-ABE9-98B66C441B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17499"/>
            <a:ext cx="2482850" cy="504825"/>
          </a:xfrm>
        </p:spPr>
        <p:txBody>
          <a:bodyPr>
            <a:noAutofit/>
          </a:bodyPr>
          <a:lstStyle/>
          <a:p>
            <a:r>
              <a:rPr lang="en-US" altLang="ko-KR" dirty="0"/>
              <a:t>Performance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3C8C0B3-C4E7-4D28-A8B0-F5D26BAD2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72" y="1957614"/>
            <a:ext cx="5600700" cy="3581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24BCF46-C635-4C4E-AB33-E66306859582}"/>
              </a:ext>
            </a:extLst>
          </p:cNvPr>
          <p:cNvSpPr txBox="1"/>
          <p:nvPr/>
        </p:nvSpPr>
        <p:spPr>
          <a:xfrm>
            <a:off x="6096000" y="2172342"/>
            <a:ext cx="3829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frame </a:t>
            </a:r>
            <a:r>
              <a:rPr lang="ko-KR" altLang="en-US" dirty="0"/>
              <a:t>수에 따른 분류 성공</a:t>
            </a:r>
            <a:r>
              <a:rPr lang="en-US" altLang="ko-KR" dirty="0"/>
              <a:t>/ </a:t>
            </a:r>
            <a:r>
              <a:rPr lang="ko-KR" altLang="en-US" dirty="0"/>
              <a:t>실패 그래프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2C3172-BEC7-4245-A0AA-E5A16D584545}"/>
              </a:ext>
            </a:extLst>
          </p:cNvPr>
          <p:cNvSpPr txBox="1"/>
          <p:nvPr/>
        </p:nvSpPr>
        <p:spPr>
          <a:xfrm>
            <a:off x="7312679" y="2893004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1 – </a:t>
            </a:r>
            <a:r>
              <a:rPr lang="ko-KR" altLang="en-US" dirty="0"/>
              <a:t>분류 성공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57C024-6E59-4E7C-BC68-E3240F0BAC81}"/>
              </a:ext>
            </a:extLst>
          </p:cNvPr>
          <p:cNvSpPr txBox="1"/>
          <p:nvPr/>
        </p:nvSpPr>
        <p:spPr>
          <a:xfrm>
            <a:off x="7318289" y="3429000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0 – </a:t>
            </a:r>
            <a:r>
              <a:rPr lang="ko-KR" altLang="en-US" dirty="0"/>
              <a:t>분류 실패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5FA28F-BF6D-4ACD-806A-67E14EA60CEA}"/>
              </a:ext>
            </a:extLst>
          </p:cNvPr>
          <p:cNvSpPr txBox="1"/>
          <p:nvPr/>
        </p:nvSpPr>
        <p:spPr>
          <a:xfrm>
            <a:off x="532856" y="5907300"/>
            <a:ext cx="233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* </a:t>
            </a:r>
            <a:r>
              <a:rPr lang="ko-KR" altLang="en-US" dirty="0"/>
              <a:t>가로축 </a:t>
            </a:r>
            <a:r>
              <a:rPr lang="en-US" altLang="ko-KR" dirty="0"/>
              <a:t>: frame </a:t>
            </a:r>
            <a:r>
              <a:rPr lang="ko-KR" altLang="en-US" dirty="0"/>
              <a:t>의 수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E56543-0D5F-4EC0-BC00-585EEAC04E8C}"/>
              </a:ext>
            </a:extLst>
          </p:cNvPr>
          <p:cNvSpPr txBox="1"/>
          <p:nvPr/>
        </p:nvSpPr>
        <p:spPr>
          <a:xfrm>
            <a:off x="3038928" y="5913761"/>
            <a:ext cx="2694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* </a:t>
            </a:r>
            <a:r>
              <a:rPr lang="ko-KR" altLang="en-US" dirty="0"/>
              <a:t>세로축 </a:t>
            </a:r>
            <a:r>
              <a:rPr lang="en-US" altLang="ko-KR" dirty="0"/>
              <a:t>: </a:t>
            </a:r>
            <a:r>
              <a:rPr lang="ko-KR" altLang="en-US" dirty="0"/>
              <a:t>성공</a:t>
            </a:r>
            <a:r>
              <a:rPr lang="en-US" altLang="ko-KR" dirty="0"/>
              <a:t>(1)/ </a:t>
            </a:r>
            <a:r>
              <a:rPr lang="ko-KR" altLang="en-US" dirty="0"/>
              <a:t>실패</a:t>
            </a:r>
            <a:r>
              <a:rPr lang="en-US" altLang="ko-KR" dirty="0"/>
              <a:t>(0) </a:t>
            </a:r>
            <a:endParaRPr lang="ko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3015E6E4-1769-41B2-9E46-92458969290E}"/>
              </a:ext>
            </a:extLst>
          </p:cNvPr>
          <p:cNvCxnSpPr>
            <a:cxnSpLocks/>
          </p:cNvCxnSpPr>
          <p:nvPr/>
        </p:nvCxnSpPr>
        <p:spPr>
          <a:xfrm>
            <a:off x="8087376" y="4180114"/>
            <a:ext cx="0" cy="59104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7503979-45F3-4978-896B-A020E5B92B0D}"/>
              </a:ext>
            </a:extLst>
          </p:cNvPr>
          <p:cNvSpPr txBox="1"/>
          <p:nvPr/>
        </p:nvSpPr>
        <p:spPr>
          <a:xfrm>
            <a:off x="6331927" y="5168636"/>
            <a:ext cx="35108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성능이 </a:t>
            </a:r>
            <a:r>
              <a:rPr lang="en-US" altLang="ko-KR" dirty="0"/>
              <a:t>96%</a:t>
            </a:r>
            <a:r>
              <a:rPr lang="ko-KR" altLang="en-US" dirty="0"/>
              <a:t>로  잘 나와서</a:t>
            </a:r>
            <a:r>
              <a:rPr lang="en-US" altLang="ko-KR" dirty="0"/>
              <a:t>,</a:t>
            </a:r>
          </a:p>
          <a:p>
            <a:pPr algn="ctr"/>
            <a:r>
              <a:rPr lang="ko-KR" altLang="en-US" dirty="0"/>
              <a:t>틀린 영상이 별로 없기 때문에</a:t>
            </a:r>
            <a:endParaRPr lang="en-US" altLang="ko-KR" dirty="0"/>
          </a:p>
          <a:p>
            <a:pPr algn="ctr"/>
            <a:r>
              <a:rPr lang="ko-KR" altLang="en-US" dirty="0"/>
              <a:t>영상의 길이와는  상관이 없어 보인다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4" name="모서리가 둥근 직사각형 30">
            <a:extLst>
              <a:ext uri="{FF2B5EF4-FFF2-40B4-BE49-F238E27FC236}">
                <a16:creationId xmlns:a16="http://schemas.microsoft.com/office/drawing/2014/main" id="{3B791FD9-A31F-4039-89DF-9D396E719BAF}"/>
              </a:ext>
            </a:extLst>
          </p:cNvPr>
          <p:cNvSpPr/>
          <p:nvPr/>
        </p:nvSpPr>
        <p:spPr>
          <a:xfrm>
            <a:off x="-91467" y="1218529"/>
            <a:ext cx="3807124" cy="360040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DB8C21-69BD-41DE-B7B5-6C19CDDFFC0C}"/>
              </a:ext>
            </a:extLst>
          </p:cNvPr>
          <p:cNvSpPr txBox="1"/>
          <p:nvPr/>
        </p:nvSpPr>
        <p:spPr>
          <a:xfrm>
            <a:off x="484599" y="1218479"/>
            <a:ext cx="40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frame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수와 분류 성공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실패 관계</a:t>
            </a:r>
          </a:p>
        </p:txBody>
      </p:sp>
    </p:spTree>
    <p:extLst>
      <p:ext uri="{BB962C8B-B14F-4D97-AF65-F5344CB8AC3E}">
        <p14:creationId xmlns:p14="http://schemas.microsoft.com/office/powerpoint/2010/main" val="24032306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DBA877C2-E524-4032-935D-28852F3F0459}"/>
              </a:ext>
            </a:extLst>
          </p:cNvPr>
          <p:cNvSpPr/>
          <p:nvPr/>
        </p:nvSpPr>
        <p:spPr>
          <a:xfrm>
            <a:off x="-508000" y="1487045"/>
            <a:ext cx="10814756" cy="4112244"/>
          </a:xfrm>
          <a:prstGeom prst="rightArrow">
            <a:avLst>
              <a:gd name="adj1" fmla="val 50000"/>
              <a:gd name="adj2" fmla="val 121287"/>
            </a:avLst>
          </a:prstGeom>
          <a:solidFill>
            <a:srgbClr val="D9D9D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FBB67A2-A419-482E-AA70-2C2027CB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18</a:t>
            </a:fld>
            <a:r>
              <a:rPr lang="ko-KR" altLang="en-US" dirty="0"/>
              <a:t> </a:t>
            </a: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EFADBE73-4CA1-4CBF-ABE9-98B66C441B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06210"/>
            <a:ext cx="2482850" cy="504825"/>
          </a:xfrm>
        </p:spPr>
        <p:txBody>
          <a:bodyPr>
            <a:noAutofit/>
          </a:bodyPr>
          <a:lstStyle/>
          <a:p>
            <a:r>
              <a:rPr lang="ko-KR" altLang="en-US" dirty="0"/>
              <a:t>결론</a:t>
            </a:r>
          </a:p>
        </p:txBody>
      </p:sp>
      <p:sp>
        <p:nvSpPr>
          <p:cNvPr id="17" name="모서리가 둥근 직사각형 30">
            <a:extLst>
              <a:ext uri="{FF2B5EF4-FFF2-40B4-BE49-F238E27FC236}">
                <a16:creationId xmlns:a16="http://schemas.microsoft.com/office/drawing/2014/main" id="{E92BB263-E708-4D68-A2B6-43E6961BDE5D}"/>
              </a:ext>
            </a:extLst>
          </p:cNvPr>
          <p:cNvSpPr/>
          <p:nvPr/>
        </p:nvSpPr>
        <p:spPr>
          <a:xfrm>
            <a:off x="-276420" y="2166795"/>
            <a:ext cx="3456350" cy="360040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C24B5E-DF39-4F23-9454-79465AF22963}"/>
              </a:ext>
            </a:extLst>
          </p:cNvPr>
          <p:cNvSpPr txBox="1"/>
          <p:nvPr/>
        </p:nvSpPr>
        <p:spPr>
          <a:xfrm>
            <a:off x="299646" y="2166745"/>
            <a:ext cx="40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only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C3D [1]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46AA6F-1089-4260-9EEA-E49A17C10F6D}"/>
              </a:ext>
            </a:extLst>
          </p:cNvPr>
          <p:cNvSpPr txBox="1"/>
          <p:nvPr/>
        </p:nvSpPr>
        <p:spPr>
          <a:xfrm>
            <a:off x="2721752" y="2051067"/>
            <a:ext cx="1034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93%</a:t>
            </a:r>
            <a:endParaRPr lang="ko-KR" alt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모서리가 둥근 직사각형 30">
            <a:extLst>
              <a:ext uri="{FF2B5EF4-FFF2-40B4-BE49-F238E27FC236}">
                <a16:creationId xmlns:a16="http://schemas.microsoft.com/office/drawing/2014/main" id="{535B4BBC-D33C-449D-BFCD-DD0FC6ED917C}"/>
              </a:ext>
            </a:extLst>
          </p:cNvPr>
          <p:cNvSpPr/>
          <p:nvPr/>
        </p:nvSpPr>
        <p:spPr>
          <a:xfrm>
            <a:off x="-276421" y="3091240"/>
            <a:ext cx="4972049" cy="369282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D89973-0835-4B3F-96B7-1104C67AD8B5}"/>
              </a:ext>
            </a:extLst>
          </p:cNvPr>
          <p:cNvSpPr txBox="1"/>
          <p:nvPr/>
        </p:nvSpPr>
        <p:spPr>
          <a:xfrm>
            <a:off x="299646" y="3091190"/>
            <a:ext cx="40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C3D + LSTM (Global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에서의 성능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[2]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6B1298A-F930-4202-AA79-5230D8E909DD}"/>
              </a:ext>
            </a:extLst>
          </p:cNvPr>
          <p:cNvSpPr txBox="1"/>
          <p:nvPr/>
        </p:nvSpPr>
        <p:spPr>
          <a:xfrm>
            <a:off x="4237438" y="2983468"/>
            <a:ext cx="1035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97%</a:t>
            </a:r>
            <a:endParaRPr lang="ko-KR" alt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2F3E7A9-D914-4330-B5AA-A12EA3102061}"/>
              </a:ext>
            </a:extLst>
          </p:cNvPr>
          <p:cNvSpPr txBox="1"/>
          <p:nvPr/>
        </p:nvSpPr>
        <p:spPr>
          <a:xfrm>
            <a:off x="299646" y="3721788"/>
            <a:ext cx="4621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더 긴 영상에 대해 보다 정확한 </a:t>
            </a:r>
            <a:r>
              <a:rPr lang="ko-KR" altLang="en-US"/>
              <a:t>성능으로 분류 가능</a:t>
            </a:r>
          </a:p>
        </p:txBody>
      </p:sp>
      <p:sp>
        <p:nvSpPr>
          <p:cNvPr id="28" name="모서리가 둥근 직사각형 30">
            <a:extLst>
              <a:ext uri="{FF2B5EF4-FFF2-40B4-BE49-F238E27FC236}">
                <a16:creationId xmlns:a16="http://schemas.microsoft.com/office/drawing/2014/main" id="{F6A680CF-54BC-4121-A56B-AF5844431D7F}"/>
              </a:ext>
            </a:extLst>
          </p:cNvPr>
          <p:cNvSpPr/>
          <p:nvPr/>
        </p:nvSpPr>
        <p:spPr>
          <a:xfrm>
            <a:off x="-276420" y="4337729"/>
            <a:ext cx="3116889" cy="369282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9093021-586E-4F14-9CA0-C23DFCBBD647}"/>
              </a:ext>
            </a:extLst>
          </p:cNvPr>
          <p:cNvSpPr txBox="1"/>
          <p:nvPr/>
        </p:nvSpPr>
        <p:spPr>
          <a:xfrm>
            <a:off x="299646" y="4337679"/>
            <a:ext cx="40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local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방식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[3]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3DBD45-DEE1-44D4-899B-228C5BF5B370}"/>
              </a:ext>
            </a:extLst>
          </p:cNvPr>
          <p:cNvSpPr txBox="1"/>
          <p:nvPr/>
        </p:nvSpPr>
        <p:spPr>
          <a:xfrm>
            <a:off x="2322538" y="4262776"/>
            <a:ext cx="1035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92%</a:t>
            </a:r>
            <a:endParaRPr lang="ko-KR" alt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1E7802E-5042-49A7-9790-F55D82598528}"/>
              </a:ext>
            </a:extLst>
          </p:cNvPr>
          <p:cNvSpPr txBox="1"/>
          <p:nvPr/>
        </p:nvSpPr>
        <p:spPr>
          <a:xfrm>
            <a:off x="299646" y="5001624"/>
            <a:ext cx="2834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long term </a:t>
            </a:r>
            <a:r>
              <a:rPr lang="ko-KR" altLang="en-US" dirty="0"/>
              <a:t>에 대해서 잘 찾음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740424-7083-4FBE-AC5D-94CFC69B6DAA}"/>
              </a:ext>
            </a:extLst>
          </p:cNvPr>
          <p:cNvSpPr txBox="1"/>
          <p:nvPr/>
        </p:nvSpPr>
        <p:spPr>
          <a:xfrm>
            <a:off x="5873546" y="1585279"/>
            <a:ext cx="3589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highlight>
                  <a:srgbClr val="FFC000"/>
                </a:highlight>
                <a:latin typeface="+mj-ea"/>
                <a:ea typeface="+mj-ea"/>
              </a:rPr>
              <a:t>제안하고자 하는 </a:t>
            </a:r>
            <a:r>
              <a:rPr lang="en-US" altLang="ko-KR" sz="2800" i="1" dirty="0">
                <a:highlight>
                  <a:srgbClr val="FFC000"/>
                </a:highlight>
                <a:latin typeface="+mj-ea"/>
                <a:ea typeface="+mj-ea"/>
              </a:rPr>
              <a:t>Model</a:t>
            </a:r>
            <a:endParaRPr lang="ko-KR" altLang="en-US" sz="2800" i="1" dirty="0">
              <a:highlight>
                <a:srgbClr val="FFC000"/>
              </a:highlight>
              <a:latin typeface="+mj-ea"/>
              <a:ea typeface="+mj-ea"/>
            </a:endParaRPr>
          </a:p>
        </p:txBody>
      </p:sp>
      <p:sp>
        <p:nvSpPr>
          <p:cNvPr id="33" name="모서리가 둥근 직사각형 30">
            <a:extLst>
              <a:ext uri="{FF2B5EF4-FFF2-40B4-BE49-F238E27FC236}">
                <a16:creationId xmlns:a16="http://schemas.microsoft.com/office/drawing/2014/main" id="{9EC32011-097E-40C0-A46A-8711BA4AE5C7}"/>
              </a:ext>
            </a:extLst>
          </p:cNvPr>
          <p:cNvSpPr/>
          <p:nvPr/>
        </p:nvSpPr>
        <p:spPr>
          <a:xfrm>
            <a:off x="6322346" y="2414703"/>
            <a:ext cx="2691843" cy="1182601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4" name="모서리가 둥근 직사각형 30">
            <a:extLst>
              <a:ext uri="{FF2B5EF4-FFF2-40B4-BE49-F238E27FC236}">
                <a16:creationId xmlns:a16="http://schemas.microsoft.com/office/drawing/2014/main" id="{9E3D63CF-10E3-4660-956C-726B8C4804E4}"/>
              </a:ext>
            </a:extLst>
          </p:cNvPr>
          <p:cNvSpPr/>
          <p:nvPr/>
        </p:nvSpPr>
        <p:spPr>
          <a:xfrm>
            <a:off x="6322346" y="3991518"/>
            <a:ext cx="2691843" cy="1182601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4260BFA5-FE20-4288-BDA8-BD9F58C34C81}"/>
              </a:ext>
            </a:extLst>
          </p:cNvPr>
          <p:cNvCxnSpPr/>
          <p:nvPr/>
        </p:nvCxnSpPr>
        <p:spPr>
          <a:xfrm>
            <a:off x="7668267" y="3205235"/>
            <a:ext cx="0" cy="1377583"/>
          </a:xfrm>
          <a:prstGeom prst="line">
            <a:avLst/>
          </a:prstGeom>
          <a:ln w="76200">
            <a:solidFill>
              <a:srgbClr val="59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49F4F55-EE1B-4270-8CF1-4BCCF3AAF494}"/>
              </a:ext>
            </a:extLst>
          </p:cNvPr>
          <p:cNvSpPr txBox="1"/>
          <p:nvPr/>
        </p:nvSpPr>
        <p:spPr>
          <a:xfrm>
            <a:off x="6148235" y="5370955"/>
            <a:ext cx="304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i="1" dirty="0"/>
              <a:t>* local </a:t>
            </a:r>
            <a:r>
              <a:rPr lang="ko-KR" altLang="en-US" i="1" dirty="0"/>
              <a:t>사용시 문제점 해결 필요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B8CA98-F5A3-4146-8C66-831C75EBCB80}"/>
              </a:ext>
            </a:extLst>
          </p:cNvPr>
          <p:cNvSpPr txBox="1"/>
          <p:nvPr/>
        </p:nvSpPr>
        <p:spPr>
          <a:xfrm>
            <a:off x="6384635" y="2684017"/>
            <a:ext cx="244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OpenPose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sz="2000" dirty="0"/>
              <a:t>를 활용한</a:t>
            </a:r>
            <a:r>
              <a:rPr lang="en-US" altLang="ko-KR" sz="2000" dirty="0"/>
              <a:t>,</a:t>
            </a:r>
          </a:p>
          <a:p>
            <a:pPr algn="ctr"/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Local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영상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07453E7-A7E2-4A42-AC50-155E5F291D34}"/>
              </a:ext>
            </a:extLst>
          </p:cNvPr>
          <p:cNvSpPr txBox="1"/>
          <p:nvPr/>
        </p:nvSpPr>
        <p:spPr>
          <a:xfrm>
            <a:off x="6908881" y="4397855"/>
            <a:ext cx="14510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C3D, LSTM</a:t>
            </a:r>
            <a:endParaRPr lang="ko-KR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007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9B55498A-3AE0-4BE8-B65C-E6522448CC66}"/>
              </a:ext>
            </a:extLst>
          </p:cNvPr>
          <p:cNvSpPr txBox="1"/>
          <p:nvPr/>
        </p:nvSpPr>
        <p:spPr>
          <a:xfrm>
            <a:off x="1945366" y="1973605"/>
            <a:ext cx="7367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highlight>
                  <a:srgbClr val="A5A5A5"/>
                </a:highlight>
              </a:rPr>
              <a:t>1.</a:t>
            </a:r>
            <a:r>
              <a:rPr lang="en-US" altLang="ko-KR" sz="1200" dirty="0"/>
              <a:t> Tran, D., </a:t>
            </a:r>
            <a:r>
              <a:rPr lang="en-US" altLang="ko-KR" sz="1200" dirty="0" err="1"/>
              <a:t>Bourdev</a:t>
            </a:r>
            <a:r>
              <a:rPr lang="en-US" altLang="ko-KR" sz="1200" dirty="0"/>
              <a:t>, L.D., Fergus, R., </a:t>
            </a:r>
            <a:r>
              <a:rPr lang="en-US" altLang="ko-KR" sz="1200" dirty="0" err="1"/>
              <a:t>Torresani</a:t>
            </a:r>
            <a:r>
              <a:rPr lang="en-US" altLang="ko-KR" sz="1200" dirty="0"/>
              <a:t>, L., </a:t>
            </a:r>
            <a:r>
              <a:rPr lang="en-US" altLang="ko-KR" sz="1200" dirty="0" err="1"/>
              <a:t>Paluri</a:t>
            </a:r>
            <a:r>
              <a:rPr lang="en-US" altLang="ko-KR" sz="1200" dirty="0"/>
              <a:t>, M.: Learning spatiotemporal features with 3d </a:t>
            </a:r>
          </a:p>
          <a:p>
            <a:r>
              <a:rPr lang="en-US" altLang="ko-KR" sz="1200" dirty="0"/>
              <a:t>convolutional networks. In: ICCV. (2015) 4489–4497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BD9F438-D32B-4226-9CD5-6A5297C6CFF4}"/>
              </a:ext>
            </a:extLst>
          </p:cNvPr>
          <p:cNvSpPr txBox="1"/>
          <p:nvPr/>
        </p:nvSpPr>
        <p:spPr>
          <a:xfrm>
            <a:off x="1945366" y="2435270"/>
            <a:ext cx="7953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altLang="ko-KR" sz="1200" dirty="0">
                <a:highlight>
                  <a:srgbClr val="A5A5A5"/>
                </a:highlight>
              </a:rPr>
              <a:t>2.</a:t>
            </a:r>
            <a:r>
              <a:rPr lang="en-US" altLang="ko-KR" sz="1200" dirty="0"/>
              <a:t> Huang, </a:t>
            </a:r>
            <a:r>
              <a:rPr lang="en-US" altLang="ko-KR" sz="1200" dirty="0" err="1"/>
              <a:t>Jie</a:t>
            </a:r>
            <a:r>
              <a:rPr lang="en-US" altLang="ko-KR" sz="1200" dirty="0"/>
              <a:t>; Zhou, </a:t>
            </a:r>
            <a:r>
              <a:rPr lang="en-US" altLang="ko-KR" sz="1200" dirty="0" err="1"/>
              <a:t>Wengang</a:t>
            </a:r>
            <a:r>
              <a:rPr lang="en-US" altLang="ko-KR" sz="1200" dirty="0"/>
              <a:t>; Zhang, </a:t>
            </a:r>
            <a:r>
              <a:rPr lang="en-US" altLang="ko-KR" sz="1200" dirty="0" err="1"/>
              <a:t>Qilin</a:t>
            </a:r>
            <a:r>
              <a:rPr lang="en-US" altLang="ko-KR" sz="1200" dirty="0"/>
              <a:t>; Li, </a:t>
            </a:r>
            <a:r>
              <a:rPr lang="en-US" altLang="ko-KR" sz="1200" dirty="0" err="1"/>
              <a:t>Houqiang</a:t>
            </a:r>
            <a:r>
              <a:rPr lang="en-US" altLang="ko-KR" sz="1200" dirty="0"/>
              <a:t>; Li, </a:t>
            </a:r>
            <a:r>
              <a:rPr lang="en-US" altLang="ko-KR" sz="1200" dirty="0" err="1"/>
              <a:t>Weiping</a:t>
            </a:r>
            <a:r>
              <a:rPr lang="en-US" altLang="ko-KR" sz="1200" dirty="0"/>
              <a:t>) "Video-based Sign Language Recognition </a:t>
            </a:r>
          </a:p>
          <a:p>
            <a:pPr fontAlgn="base"/>
            <a:r>
              <a:rPr lang="en-US" altLang="ko-KR" sz="1200" dirty="0"/>
              <a:t>without Temporal Segmentation".arXiv:1801.10111 [cs.CV]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91FF98-1FF8-430E-B274-451E8772D6FB}"/>
              </a:ext>
            </a:extLst>
          </p:cNvPr>
          <p:cNvSpPr txBox="1"/>
          <p:nvPr/>
        </p:nvSpPr>
        <p:spPr>
          <a:xfrm>
            <a:off x="1954891" y="2887410"/>
            <a:ext cx="43424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highlight>
                  <a:srgbClr val="A5A5A5"/>
                </a:highlight>
              </a:rPr>
              <a:t>3.</a:t>
            </a:r>
            <a:r>
              <a:rPr lang="en-US" altLang="ko-KR" sz="1200" dirty="0"/>
              <a:t> https://github.com/jfzhang95/pytorch-video-recognition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E5FB00-71DA-47F1-B5CB-18538415B425}"/>
              </a:ext>
            </a:extLst>
          </p:cNvPr>
          <p:cNvSpPr txBox="1"/>
          <p:nvPr/>
        </p:nvSpPr>
        <p:spPr>
          <a:xfrm>
            <a:off x="1954891" y="3220100"/>
            <a:ext cx="2739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highlight>
                  <a:srgbClr val="A5A5A5"/>
                </a:highlight>
              </a:rPr>
              <a:t>4.</a:t>
            </a:r>
            <a:r>
              <a:rPr lang="en-US" altLang="ko-KR" sz="1200" dirty="0"/>
              <a:t> https://github.com/facebook/C3D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15E6EF2-D03A-42C1-BBEE-3C4E1852E8B3}"/>
              </a:ext>
            </a:extLst>
          </p:cNvPr>
          <p:cNvSpPr txBox="1"/>
          <p:nvPr/>
        </p:nvSpPr>
        <p:spPr>
          <a:xfrm>
            <a:off x="1954891" y="3540314"/>
            <a:ext cx="4319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highlight>
                  <a:srgbClr val="A5A5A5"/>
                </a:highlight>
              </a:rPr>
              <a:t>5.</a:t>
            </a:r>
            <a:r>
              <a:rPr lang="en-US" altLang="ko-KR" sz="1200" dirty="0"/>
              <a:t> </a:t>
            </a:r>
            <a:r>
              <a:rPr lang="en-US" altLang="ko-KR" sz="1200" u="sng" dirty="0">
                <a:hlinkClick r:id="rId2"/>
              </a:rPr>
              <a:t>https://github.com/ParitoshParmar/C3D-LSTM--PyTorch</a:t>
            </a:r>
            <a:endParaRPr lang="en-US" altLang="ko-KR" sz="1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DBBD10E-A403-48D5-82CA-4235BF03F61C}"/>
              </a:ext>
            </a:extLst>
          </p:cNvPr>
          <p:cNvSpPr txBox="1"/>
          <p:nvPr/>
        </p:nvSpPr>
        <p:spPr>
          <a:xfrm>
            <a:off x="1957067" y="3873004"/>
            <a:ext cx="8000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highlight>
                  <a:srgbClr val="A5A5A5"/>
                </a:highlight>
              </a:rPr>
              <a:t>6.</a:t>
            </a:r>
            <a:r>
              <a:rPr lang="en-US" altLang="ko-KR" sz="1200" dirty="0"/>
              <a:t> Du Tran1,2 , </a:t>
            </a:r>
            <a:r>
              <a:rPr lang="en-US" altLang="ko-KR" sz="1200" dirty="0" err="1"/>
              <a:t>Lubomir</a:t>
            </a:r>
            <a:r>
              <a:rPr lang="en-US" altLang="ko-KR" sz="1200" dirty="0"/>
              <a:t> Bourdev1 , Rob Fergus1 , Lorenzo Torresani2 , Manohar Paluri1 1Facebook AI Research, </a:t>
            </a:r>
          </a:p>
          <a:p>
            <a:r>
              <a:rPr lang="en-US" altLang="ko-KR" sz="1200" dirty="0"/>
              <a:t>2Dartmouth </a:t>
            </a:r>
            <a:r>
              <a:rPr lang="en-US" altLang="ko-KR" sz="1200" dirty="0" err="1"/>
              <a:t>CollegeLearning</a:t>
            </a:r>
            <a:r>
              <a:rPr lang="en-US" altLang="ko-KR" sz="1200" dirty="0"/>
              <a:t> “Spatiotemporal Features with 3D Convolutional Networks”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3905D1-0434-4B2F-8D3B-55CD5152B0D0}"/>
              </a:ext>
            </a:extLst>
          </p:cNvPr>
          <p:cNvSpPr txBox="1"/>
          <p:nvPr/>
        </p:nvSpPr>
        <p:spPr>
          <a:xfrm>
            <a:off x="1957067" y="4390360"/>
            <a:ext cx="56555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highlight>
                  <a:srgbClr val="A5A5A5"/>
                </a:highlight>
              </a:rPr>
              <a:t>7.</a:t>
            </a:r>
            <a:r>
              <a:rPr lang="en-US" altLang="ko-KR" sz="1200" dirty="0"/>
              <a:t> open pose hand  picture ref : </a:t>
            </a:r>
            <a:r>
              <a:rPr lang="en-US" altLang="ko-KR" sz="1200" u="sng" dirty="0">
                <a:hlinkClick r:id="rId3"/>
              </a:rPr>
              <a:t>https://github.com/Hzzone/pytorch-openpose</a:t>
            </a:r>
            <a:endParaRPr lang="en-US" altLang="ko-KR" sz="12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738D61-2430-4931-ADD9-FD6E09557486}"/>
              </a:ext>
            </a:extLst>
          </p:cNvPr>
          <p:cNvSpPr txBox="1"/>
          <p:nvPr/>
        </p:nvSpPr>
        <p:spPr>
          <a:xfrm>
            <a:off x="1957067" y="4723050"/>
            <a:ext cx="4892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highlight>
                  <a:srgbClr val="A5A5A5"/>
                </a:highlight>
              </a:rPr>
              <a:t>8.</a:t>
            </a:r>
            <a:r>
              <a:rPr lang="en-US" altLang="ko-KR" sz="1200" dirty="0"/>
              <a:t> </a:t>
            </a:r>
            <a:r>
              <a:rPr lang="en-US" altLang="ko-KR" sz="1200" u="sng" dirty="0">
                <a:hlinkClick r:id="rId4"/>
              </a:rPr>
              <a:t>https://github.com/amarlearning/Finger-Detection-and-Tracking</a:t>
            </a:r>
            <a:endParaRPr lang="en-US" altLang="ko-KR" sz="12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76E3FC-5863-4AC3-B459-D949AB00FA30}"/>
              </a:ext>
            </a:extLst>
          </p:cNvPr>
          <p:cNvSpPr txBox="1"/>
          <p:nvPr/>
        </p:nvSpPr>
        <p:spPr>
          <a:xfrm>
            <a:off x="1957067" y="5055740"/>
            <a:ext cx="7159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highlight>
                  <a:srgbClr val="A5A5A5"/>
                </a:highlight>
              </a:rPr>
              <a:t>9.</a:t>
            </a:r>
            <a:r>
              <a:rPr lang="en-US" altLang="ko-KR" sz="1200" dirty="0"/>
              <a:t> Pei Xu, Department of Electrical and Computer Engineering, University of Minnesota, Twin Cities “ </a:t>
            </a:r>
          </a:p>
          <a:p>
            <a:r>
              <a:rPr lang="en-US" altLang="ko-KR" sz="1200" dirty="0"/>
              <a:t>A Real-time Hand Gesture Recognition and Human-Computer Interaction System”</a:t>
            </a:r>
          </a:p>
        </p:txBody>
      </p:sp>
      <p:sp>
        <p:nvSpPr>
          <p:cNvPr id="37" name="슬라이드 번호 개체 틀 1">
            <a:extLst>
              <a:ext uri="{FF2B5EF4-FFF2-40B4-BE49-F238E27FC236}">
                <a16:creationId xmlns:a16="http://schemas.microsoft.com/office/drawing/2014/main" id="{2488D724-4FD0-48F0-89E2-A33FE53EF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0414" y="6407943"/>
            <a:ext cx="1478945" cy="365125"/>
          </a:xfrm>
        </p:spPr>
        <p:txBody>
          <a:bodyPr/>
          <a:lstStyle/>
          <a:p>
            <a:fld id="{0A607745-3C54-43D7-88CE-F8C0077D14C8}" type="slidenum">
              <a:rPr lang="ko-KR" altLang="en-US" smtClean="0"/>
              <a:pPr/>
              <a:t>19</a:t>
            </a:fld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6981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30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41328" y="3249528"/>
            <a:ext cx="984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이 규 원</a:t>
            </a:r>
          </a:p>
        </p:txBody>
      </p:sp>
      <p:pic>
        <p:nvPicPr>
          <p:cNvPr id="7" name="그림 6" descr="실외, 잔디, 사람, 하늘이(가) 표시된 사진&#10;&#10;자동 생성된 설명">
            <a:extLst>
              <a:ext uri="{FF2B5EF4-FFF2-40B4-BE49-F238E27FC236}">
                <a16:creationId xmlns:a16="http://schemas.microsoft.com/office/drawing/2014/main" id="{11580D5F-B8AF-4555-B0B7-8AEE5688E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464" y="1331549"/>
            <a:ext cx="1821543" cy="18215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263" name="그룹 262">
            <a:extLst>
              <a:ext uri="{FF2B5EF4-FFF2-40B4-BE49-F238E27FC236}">
                <a16:creationId xmlns:a16="http://schemas.microsoft.com/office/drawing/2014/main" id="{191BE7CE-2368-4398-A849-51B91FCD8808}"/>
              </a:ext>
            </a:extLst>
          </p:cNvPr>
          <p:cNvGrpSpPr/>
          <p:nvPr/>
        </p:nvGrpSpPr>
        <p:grpSpPr>
          <a:xfrm>
            <a:off x="605769" y="255483"/>
            <a:ext cx="2413428" cy="1821544"/>
            <a:chOff x="323528" y="195486"/>
            <a:chExt cx="8712968" cy="1868918"/>
          </a:xfrm>
        </p:grpSpPr>
        <p:sp>
          <p:nvSpPr>
            <p:cNvPr id="264" name="TextBox 263">
              <a:extLst>
                <a:ext uri="{FF2B5EF4-FFF2-40B4-BE49-F238E27FC236}">
                  <a16:creationId xmlns:a16="http://schemas.microsoft.com/office/drawing/2014/main" id="{6AE220B2-50C7-45F8-96AA-B0D980FEE1B7}"/>
                </a:ext>
              </a:extLst>
            </p:cNvPr>
            <p:cNvSpPr txBox="1"/>
            <p:nvPr/>
          </p:nvSpPr>
          <p:spPr>
            <a:xfrm>
              <a:off x="1835696" y="1275606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0FCA99BA-94D5-425C-9FB8-112BB69E9896}"/>
                </a:ext>
              </a:extLst>
            </p:cNvPr>
            <p:cNvSpPr txBox="1"/>
            <p:nvPr/>
          </p:nvSpPr>
          <p:spPr>
            <a:xfrm>
              <a:off x="7308304" y="987574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B39D26FB-0144-4D96-AFF3-63AC9DD68D6E}"/>
                </a:ext>
              </a:extLst>
            </p:cNvPr>
            <p:cNvSpPr txBox="1"/>
            <p:nvPr/>
          </p:nvSpPr>
          <p:spPr>
            <a:xfrm>
              <a:off x="2843808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67" name="TextBox 266">
              <a:extLst>
                <a:ext uri="{FF2B5EF4-FFF2-40B4-BE49-F238E27FC236}">
                  <a16:creationId xmlns:a16="http://schemas.microsoft.com/office/drawing/2014/main" id="{3214001D-E4E9-4BEA-8D4E-AAACA92822FA}"/>
                </a:ext>
              </a:extLst>
            </p:cNvPr>
            <p:cNvSpPr txBox="1"/>
            <p:nvPr/>
          </p:nvSpPr>
          <p:spPr>
            <a:xfrm>
              <a:off x="1115616" y="105958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68" name="TextBox 267">
              <a:extLst>
                <a:ext uri="{FF2B5EF4-FFF2-40B4-BE49-F238E27FC236}">
                  <a16:creationId xmlns:a16="http://schemas.microsoft.com/office/drawing/2014/main" id="{49AB3B30-5289-4323-9EB2-E2A747353909}"/>
                </a:ext>
              </a:extLst>
            </p:cNvPr>
            <p:cNvSpPr txBox="1"/>
            <p:nvPr/>
          </p:nvSpPr>
          <p:spPr>
            <a:xfrm>
              <a:off x="5436096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3689D62E-2AC8-4016-9FAB-13BBD30AD0DC}"/>
                </a:ext>
              </a:extLst>
            </p:cNvPr>
            <p:cNvSpPr txBox="1"/>
            <p:nvPr/>
          </p:nvSpPr>
          <p:spPr>
            <a:xfrm>
              <a:off x="5940152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AC7D4D45-BFC2-4E8B-8044-0EE6F4871D50}"/>
                </a:ext>
              </a:extLst>
            </p:cNvPr>
            <p:cNvSpPr txBox="1"/>
            <p:nvPr/>
          </p:nvSpPr>
          <p:spPr>
            <a:xfrm>
              <a:off x="1619672" y="1428006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1" name="TextBox 270">
              <a:extLst>
                <a:ext uri="{FF2B5EF4-FFF2-40B4-BE49-F238E27FC236}">
                  <a16:creationId xmlns:a16="http://schemas.microsoft.com/office/drawing/2014/main" id="{D05D8BFA-6674-4F6E-AF22-FBE9E5461247}"/>
                </a:ext>
              </a:extLst>
            </p:cNvPr>
            <p:cNvSpPr txBox="1"/>
            <p:nvPr/>
          </p:nvSpPr>
          <p:spPr>
            <a:xfrm>
              <a:off x="1115616" y="339502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2" name="TextBox 271">
              <a:extLst>
                <a:ext uri="{FF2B5EF4-FFF2-40B4-BE49-F238E27FC236}">
                  <a16:creationId xmlns:a16="http://schemas.microsoft.com/office/drawing/2014/main" id="{D44BDC46-7924-449F-9B5B-BC49718F9F48}"/>
                </a:ext>
              </a:extLst>
            </p:cNvPr>
            <p:cNvSpPr txBox="1"/>
            <p:nvPr/>
          </p:nvSpPr>
          <p:spPr>
            <a:xfrm>
              <a:off x="1115616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3" name="TextBox 272">
              <a:extLst>
                <a:ext uri="{FF2B5EF4-FFF2-40B4-BE49-F238E27FC236}">
                  <a16:creationId xmlns:a16="http://schemas.microsoft.com/office/drawing/2014/main" id="{4EA2A9F8-D444-41CF-BDD8-63054D0D0ED3}"/>
                </a:ext>
              </a:extLst>
            </p:cNvPr>
            <p:cNvSpPr txBox="1"/>
            <p:nvPr/>
          </p:nvSpPr>
          <p:spPr>
            <a:xfrm>
              <a:off x="2572544" y="11483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4" name="TextBox 273">
              <a:extLst>
                <a:ext uri="{FF2B5EF4-FFF2-40B4-BE49-F238E27FC236}">
                  <a16:creationId xmlns:a16="http://schemas.microsoft.com/office/drawing/2014/main" id="{B8081266-80CE-4CCA-AC92-D661FB423801}"/>
                </a:ext>
              </a:extLst>
            </p:cNvPr>
            <p:cNvSpPr txBox="1"/>
            <p:nvPr/>
          </p:nvSpPr>
          <p:spPr>
            <a:xfrm>
              <a:off x="3059832" y="98757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5" name="TextBox 274">
              <a:extLst>
                <a:ext uri="{FF2B5EF4-FFF2-40B4-BE49-F238E27FC236}">
                  <a16:creationId xmlns:a16="http://schemas.microsoft.com/office/drawing/2014/main" id="{5D8EE1D4-26DF-4AE4-87DF-3011AA6354BD}"/>
                </a:ext>
              </a:extLst>
            </p:cNvPr>
            <p:cNvSpPr txBox="1"/>
            <p:nvPr/>
          </p:nvSpPr>
          <p:spPr>
            <a:xfrm>
              <a:off x="2339752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6" name="TextBox 275">
              <a:extLst>
                <a:ext uri="{FF2B5EF4-FFF2-40B4-BE49-F238E27FC236}">
                  <a16:creationId xmlns:a16="http://schemas.microsoft.com/office/drawing/2014/main" id="{FFB19944-0605-406E-98D9-5C9C2BEE1197}"/>
                </a:ext>
              </a:extLst>
            </p:cNvPr>
            <p:cNvSpPr txBox="1"/>
            <p:nvPr/>
          </p:nvSpPr>
          <p:spPr>
            <a:xfrm>
              <a:off x="2123728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7" name="TextBox 276">
              <a:extLst>
                <a:ext uri="{FF2B5EF4-FFF2-40B4-BE49-F238E27FC236}">
                  <a16:creationId xmlns:a16="http://schemas.microsoft.com/office/drawing/2014/main" id="{D9C45D29-82DD-4BFC-B8BB-6F60CA72ABAA}"/>
                </a:ext>
              </a:extLst>
            </p:cNvPr>
            <p:cNvSpPr txBox="1"/>
            <p:nvPr/>
          </p:nvSpPr>
          <p:spPr>
            <a:xfrm>
              <a:off x="6084168" y="26749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8" name="TextBox 277">
              <a:extLst>
                <a:ext uri="{FF2B5EF4-FFF2-40B4-BE49-F238E27FC236}">
                  <a16:creationId xmlns:a16="http://schemas.microsoft.com/office/drawing/2014/main" id="{C48D620C-68D7-4731-9939-2DCE62604DB5}"/>
                </a:ext>
              </a:extLst>
            </p:cNvPr>
            <p:cNvSpPr txBox="1"/>
            <p:nvPr/>
          </p:nvSpPr>
          <p:spPr>
            <a:xfrm>
              <a:off x="7380312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9" name="TextBox 278">
              <a:extLst>
                <a:ext uri="{FF2B5EF4-FFF2-40B4-BE49-F238E27FC236}">
                  <a16:creationId xmlns:a16="http://schemas.microsoft.com/office/drawing/2014/main" id="{E2E49AFE-9E49-461C-B0B3-AA68B5D229C8}"/>
                </a:ext>
              </a:extLst>
            </p:cNvPr>
            <p:cNvSpPr txBox="1"/>
            <p:nvPr/>
          </p:nvSpPr>
          <p:spPr>
            <a:xfrm>
              <a:off x="1835696" y="62753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0" name="TextBox 279">
              <a:extLst>
                <a:ext uri="{FF2B5EF4-FFF2-40B4-BE49-F238E27FC236}">
                  <a16:creationId xmlns:a16="http://schemas.microsoft.com/office/drawing/2014/main" id="{5080DC73-8CD9-442B-B97F-F2963A43FCCE}"/>
                </a:ext>
              </a:extLst>
            </p:cNvPr>
            <p:cNvSpPr txBox="1"/>
            <p:nvPr/>
          </p:nvSpPr>
          <p:spPr>
            <a:xfrm>
              <a:off x="4427984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1" name="TextBox 280">
              <a:extLst>
                <a:ext uri="{FF2B5EF4-FFF2-40B4-BE49-F238E27FC236}">
                  <a16:creationId xmlns:a16="http://schemas.microsoft.com/office/drawing/2014/main" id="{750A1F46-65BA-4C6F-8819-CDD86EF2CF71}"/>
                </a:ext>
              </a:extLst>
            </p:cNvPr>
            <p:cNvSpPr txBox="1"/>
            <p:nvPr/>
          </p:nvSpPr>
          <p:spPr>
            <a:xfrm>
              <a:off x="3851920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2" name="TextBox 281">
              <a:extLst>
                <a:ext uri="{FF2B5EF4-FFF2-40B4-BE49-F238E27FC236}">
                  <a16:creationId xmlns:a16="http://schemas.microsoft.com/office/drawing/2014/main" id="{42BA9202-2328-4E31-A948-94DA1F6FE3D2}"/>
                </a:ext>
              </a:extLst>
            </p:cNvPr>
            <p:cNvSpPr txBox="1"/>
            <p:nvPr/>
          </p:nvSpPr>
          <p:spPr>
            <a:xfrm>
              <a:off x="6516216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3" name="TextBox 282">
              <a:extLst>
                <a:ext uri="{FF2B5EF4-FFF2-40B4-BE49-F238E27FC236}">
                  <a16:creationId xmlns:a16="http://schemas.microsoft.com/office/drawing/2014/main" id="{2B921C79-5556-48A5-9C44-694E8A272E8D}"/>
                </a:ext>
              </a:extLst>
            </p:cNvPr>
            <p:cNvSpPr txBox="1"/>
            <p:nvPr/>
          </p:nvSpPr>
          <p:spPr>
            <a:xfrm>
              <a:off x="7956376" y="113159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4" name="TextBox 283">
              <a:extLst>
                <a:ext uri="{FF2B5EF4-FFF2-40B4-BE49-F238E27FC236}">
                  <a16:creationId xmlns:a16="http://schemas.microsoft.com/office/drawing/2014/main" id="{FB573012-CF48-44C6-8671-62E348D60B48}"/>
                </a:ext>
              </a:extLst>
            </p:cNvPr>
            <p:cNvSpPr txBox="1"/>
            <p:nvPr/>
          </p:nvSpPr>
          <p:spPr>
            <a:xfrm>
              <a:off x="4355976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5" name="TextBox 284">
              <a:extLst>
                <a:ext uri="{FF2B5EF4-FFF2-40B4-BE49-F238E27FC236}">
                  <a16:creationId xmlns:a16="http://schemas.microsoft.com/office/drawing/2014/main" id="{667D318E-458F-428E-8416-31E24B649184}"/>
                </a:ext>
              </a:extLst>
            </p:cNvPr>
            <p:cNvSpPr txBox="1"/>
            <p:nvPr/>
          </p:nvSpPr>
          <p:spPr>
            <a:xfrm>
              <a:off x="395536" y="91556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6" name="TextBox 285">
              <a:extLst>
                <a:ext uri="{FF2B5EF4-FFF2-40B4-BE49-F238E27FC236}">
                  <a16:creationId xmlns:a16="http://schemas.microsoft.com/office/drawing/2014/main" id="{D4CE204F-7C41-447A-9633-F99BF537AE5A}"/>
                </a:ext>
              </a:extLst>
            </p:cNvPr>
            <p:cNvSpPr txBox="1"/>
            <p:nvPr/>
          </p:nvSpPr>
          <p:spPr>
            <a:xfrm>
              <a:off x="32352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7" name="TextBox 286">
              <a:extLst>
                <a:ext uri="{FF2B5EF4-FFF2-40B4-BE49-F238E27FC236}">
                  <a16:creationId xmlns:a16="http://schemas.microsoft.com/office/drawing/2014/main" id="{416287F8-1898-443D-9927-FCF121E6C64F}"/>
                </a:ext>
              </a:extLst>
            </p:cNvPr>
            <p:cNvSpPr txBox="1"/>
            <p:nvPr/>
          </p:nvSpPr>
          <p:spPr>
            <a:xfrm>
              <a:off x="8172400" y="177966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8" name="TextBox 287">
              <a:extLst>
                <a:ext uri="{FF2B5EF4-FFF2-40B4-BE49-F238E27FC236}">
                  <a16:creationId xmlns:a16="http://schemas.microsoft.com/office/drawing/2014/main" id="{EBF3D8F1-55E6-4056-8005-27880895671F}"/>
                </a:ext>
              </a:extLst>
            </p:cNvPr>
            <p:cNvSpPr txBox="1"/>
            <p:nvPr/>
          </p:nvSpPr>
          <p:spPr>
            <a:xfrm>
              <a:off x="860444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31071A80-CDE6-4A39-84C5-BC501DB60066}"/>
                </a:ext>
              </a:extLst>
            </p:cNvPr>
            <p:cNvSpPr txBox="1"/>
            <p:nvPr/>
          </p:nvSpPr>
          <p:spPr>
            <a:xfrm>
              <a:off x="8244408" y="69954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2FDFB749-A47A-426B-94F4-FD696C079755}"/>
                </a:ext>
              </a:extLst>
            </p:cNvPr>
            <p:cNvSpPr txBox="1"/>
            <p:nvPr/>
          </p:nvSpPr>
          <p:spPr>
            <a:xfrm>
              <a:off x="7380312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  <p:sp>
        <p:nvSpPr>
          <p:cNvPr id="375" name="TextBox 374">
            <a:extLst>
              <a:ext uri="{FF2B5EF4-FFF2-40B4-BE49-F238E27FC236}">
                <a16:creationId xmlns:a16="http://schemas.microsoft.com/office/drawing/2014/main" id="{8C461C23-5273-4592-A008-F81A4CDC2604}"/>
              </a:ext>
            </a:extLst>
          </p:cNvPr>
          <p:cNvSpPr txBox="1"/>
          <p:nvPr/>
        </p:nvSpPr>
        <p:spPr>
          <a:xfrm>
            <a:off x="3590758" y="5554477"/>
            <a:ext cx="9365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이 미 연 </a:t>
            </a:r>
          </a:p>
        </p:txBody>
      </p:sp>
      <p:grpSp>
        <p:nvGrpSpPr>
          <p:cNvPr id="377" name="그룹 376">
            <a:extLst>
              <a:ext uri="{FF2B5EF4-FFF2-40B4-BE49-F238E27FC236}">
                <a16:creationId xmlns:a16="http://schemas.microsoft.com/office/drawing/2014/main" id="{D9B787C6-9AFE-446D-A5BB-59C235F16863}"/>
              </a:ext>
            </a:extLst>
          </p:cNvPr>
          <p:cNvGrpSpPr/>
          <p:nvPr/>
        </p:nvGrpSpPr>
        <p:grpSpPr>
          <a:xfrm>
            <a:off x="2720012" y="2492510"/>
            <a:ext cx="2413428" cy="1821544"/>
            <a:chOff x="323528" y="195486"/>
            <a:chExt cx="8712968" cy="1868918"/>
          </a:xfrm>
        </p:grpSpPr>
        <p:sp>
          <p:nvSpPr>
            <p:cNvPr id="378" name="TextBox 377">
              <a:extLst>
                <a:ext uri="{FF2B5EF4-FFF2-40B4-BE49-F238E27FC236}">
                  <a16:creationId xmlns:a16="http://schemas.microsoft.com/office/drawing/2014/main" id="{952A10A9-EBD3-4367-857B-83519EB11229}"/>
                </a:ext>
              </a:extLst>
            </p:cNvPr>
            <p:cNvSpPr txBox="1"/>
            <p:nvPr/>
          </p:nvSpPr>
          <p:spPr>
            <a:xfrm>
              <a:off x="1835696" y="1275606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C8AAA994-72C7-4927-BA5F-E8D6A001D97D}"/>
                </a:ext>
              </a:extLst>
            </p:cNvPr>
            <p:cNvSpPr txBox="1"/>
            <p:nvPr/>
          </p:nvSpPr>
          <p:spPr>
            <a:xfrm>
              <a:off x="7308304" y="987574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80" name="TextBox 379">
              <a:extLst>
                <a:ext uri="{FF2B5EF4-FFF2-40B4-BE49-F238E27FC236}">
                  <a16:creationId xmlns:a16="http://schemas.microsoft.com/office/drawing/2014/main" id="{C7008E24-02B8-4AA0-A6FB-631AED4E08FE}"/>
                </a:ext>
              </a:extLst>
            </p:cNvPr>
            <p:cNvSpPr txBox="1"/>
            <p:nvPr/>
          </p:nvSpPr>
          <p:spPr>
            <a:xfrm>
              <a:off x="2843808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81" name="TextBox 380">
              <a:extLst>
                <a:ext uri="{FF2B5EF4-FFF2-40B4-BE49-F238E27FC236}">
                  <a16:creationId xmlns:a16="http://schemas.microsoft.com/office/drawing/2014/main" id="{BF103A12-FAC6-4875-9CD3-7300156AD29B}"/>
                </a:ext>
              </a:extLst>
            </p:cNvPr>
            <p:cNvSpPr txBox="1"/>
            <p:nvPr/>
          </p:nvSpPr>
          <p:spPr>
            <a:xfrm>
              <a:off x="1115616" y="105958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82" name="TextBox 381">
              <a:extLst>
                <a:ext uri="{FF2B5EF4-FFF2-40B4-BE49-F238E27FC236}">
                  <a16:creationId xmlns:a16="http://schemas.microsoft.com/office/drawing/2014/main" id="{AB7F7EAF-5BB5-4038-8D89-7E04CEAB632C}"/>
                </a:ext>
              </a:extLst>
            </p:cNvPr>
            <p:cNvSpPr txBox="1"/>
            <p:nvPr/>
          </p:nvSpPr>
          <p:spPr>
            <a:xfrm>
              <a:off x="5436096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83" name="TextBox 382">
              <a:extLst>
                <a:ext uri="{FF2B5EF4-FFF2-40B4-BE49-F238E27FC236}">
                  <a16:creationId xmlns:a16="http://schemas.microsoft.com/office/drawing/2014/main" id="{D95A1765-6A52-4599-9674-A7F5B4246475}"/>
                </a:ext>
              </a:extLst>
            </p:cNvPr>
            <p:cNvSpPr txBox="1"/>
            <p:nvPr/>
          </p:nvSpPr>
          <p:spPr>
            <a:xfrm>
              <a:off x="5940152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84" name="TextBox 383">
              <a:extLst>
                <a:ext uri="{FF2B5EF4-FFF2-40B4-BE49-F238E27FC236}">
                  <a16:creationId xmlns:a16="http://schemas.microsoft.com/office/drawing/2014/main" id="{EBC38B27-452B-4908-AAED-D860879C2CEE}"/>
                </a:ext>
              </a:extLst>
            </p:cNvPr>
            <p:cNvSpPr txBox="1"/>
            <p:nvPr/>
          </p:nvSpPr>
          <p:spPr>
            <a:xfrm>
              <a:off x="1619672" y="1428006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1510AD5A-9920-4E67-85D8-B7C7C91FD749}"/>
                </a:ext>
              </a:extLst>
            </p:cNvPr>
            <p:cNvSpPr txBox="1"/>
            <p:nvPr/>
          </p:nvSpPr>
          <p:spPr>
            <a:xfrm>
              <a:off x="1115616" y="339502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E156B3C9-4CBD-4904-BDA3-504208AC64CF}"/>
                </a:ext>
              </a:extLst>
            </p:cNvPr>
            <p:cNvSpPr txBox="1"/>
            <p:nvPr/>
          </p:nvSpPr>
          <p:spPr>
            <a:xfrm>
              <a:off x="1115616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4169B3D2-56F2-4BDA-BDDE-719319884A1B}"/>
                </a:ext>
              </a:extLst>
            </p:cNvPr>
            <p:cNvSpPr txBox="1"/>
            <p:nvPr/>
          </p:nvSpPr>
          <p:spPr>
            <a:xfrm>
              <a:off x="2572544" y="11483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88" name="TextBox 387">
              <a:extLst>
                <a:ext uri="{FF2B5EF4-FFF2-40B4-BE49-F238E27FC236}">
                  <a16:creationId xmlns:a16="http://schemas.microsoft.com/office/drawing/2014/main" id="{20CB6220-7014-4281-9768-907DAFB1474A}"/>
                </a:ext>
              </a:extLst>
            </p:cNvPr>
            <p:cNvSpPr txBox="1"/>
            <p:nvPr/>
          </p:nvSpPr>
          <p:spPr>
            <a:xfrm>
              <a:off x="3059832" y="98757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F6ACD307-1615-4F5D-B935-318723602288}"/>
                </a:ext>
              </a:extLst>
            </p:cNvPr>
            <p:cNvSpPr txBox="1"/>
            <p:nvPr/>
          </p:nvSpPr>
          <p:spPr>
            <a:xfrm>
              <a:off x="2339752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90" name="TextBox 389">
              <a:extLst>
                <a:ext uri="{FF2B5EF4-FFF2-40B4-BE49-F238E27FC236}">
                  <a16:creationId xmlns:a16="http://schemas.microsoft.com/office/drawing/2014/main" id="{59CBE3B8-DD92-408B-91E8-CEBB8FF068BB}"/>
                </a:ext>
              </a:extLst>
            </p:cNvPr>
            <p:cNvSpPr txBox="1"/>
            <p:nvPr/>
          </p:nvSpPr>
          <p:spPr>
            <a:xfrm>
              <a:off x="2123728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91" name="TextBox 390">
              <a:extLst>
                <a:ext uri="{FF2B5EF4-FFF2-40B4-BE49-F238E27FC236}">
                  <a16:creationId xmlns:a16="http://schemas.microsoft.com/office/drawing/2014/main" id="{D1EDC288-4A29-47A4-80C8-C985534EF696}"/>
                </a:ext>
              </a:extLst>
            </p:cNvPr>
            <p:cNvSpPr txBox="1"/>
            <p:nvPr/>
          </p:nvSpPr>
          <p:spPr>
            <a:xfrm>
              <a:off x="6084168" y="26749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92" name="TextBox 391">
              <a:extLst>
                <a:ext uri="{FF2B5EF4-FFF2-40B4-BE49-F238E27FC236}">
                  <a16:creationId xmlns:a16="http://schemas.microsoft.com/office/drawing/2014/main" id="{792E10A0-BBF3-4CFD-8BAC-75471E0C0CC7}"/>
                </a:ext>
              </a:extLst>
            </p:cNvPr>
            <p:cNvSpPr txBox="1"/>
            <p:nvPr/>
          </p:nvSpPr>
          <p:spPr>
            <a:xfrm>
              <a:off x="7380312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0546B929-7430-44DA-AA76-477091744946}"/>
                </a:ext>
              </a:extLst>
            </p:cNvPr>
            <p:cNvSpPr txBox="1"/>
            <p:nvPr/>
          </p:nvSpPr>
          <p:spPr>
            <a:xfrm>
              <a:off x="1835696" y="62753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94" name="TextBox 393">
              <a:extLst>
                <a:ext uri="{FF2B5EF4-FFF2-40B4-BE49-F238E27FC236}">
                  <a16:creationId xmlns:a16="http://schemas.microsoft.com/office/drawing/2014/main" id="{7D6E9933-D8C0-47D7-B060-0D9BAB2FE865}"/>
                </a:ext>
              </a:extLst>
            </p:cNvPr>
            <p:cNvSpPr txBox="1"/>
            <p:nvPr/>
          </p:nvSpPr>
          <p:spPr>
            <a:xfrm>
              <a:off x="4427984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95" name="TextBox 394">
              <a:extLst>
                <a:ext uri="{FF2B5EF4-FFF2-40B4-BE49-F238E27FC236}">
                  <a16:creationId xmlns:a16="http://schemas.microsoft.com/office/drawing/2014/main" id="{99C18638-D904-4881-8441-0179399AF289}"/>
                </a:ext>
              </a:extLst>
            </p:cNvPr>
            <p:cNvSpPr txBox="1"/>
            <p:nvPr/>
          </p:nvSpPr>
          <p:spPr>
            <a:xfrm>
              <a:off x="3851920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96" name="TextBox 395">
              <a:extLst>
                <a:ext uri="{FF2B5EF4-FFF2-40B4-BE49-F238E27FC236}">
                  <a16:creationId xmlns:a16="http://schemas.microsoft.com/office/drawing/2014/main" id="{9B877E72-67D3-4653-854C-A948A7EEFE4D}"/>
                </a:ext>
              </a:extLst>
            </p:cNvPr>
            <p:cNvSpPr txBox="1"/>
            <p:nvPr/>
          </p:nvSpPr>
          <p:spPr>
            <a:xfrm>
              <a:off x="6516216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97" name="TextBox 396">
              <a:extLst>
                <a:ext uri="{FF2B5EF4-FFF2-40B4-BE49-F238E27FC236}">
                  <a16:creationId xmlns:a16="http://schemas.microsoft.com/office/drawing/2014/main" id="{19032CDC-2052-4FA9-B1CE-6AD6EF5E84B9}"/>
                </a:ext>
              </a:extLst>
            </p:cNvPr>
            <p:cNvSpPr txBox="1"/>
            <p:nvPr/>
          </p:nvSpPr>
          <p:spPr>
            <a:xfrm>
              <a:off x="7956376" y="113159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98" name="TextBox 397">
              <a:extLst>
                <a:ext uri="{FF2B5EF4-FFF2-40B4-BE49-F238E27FC236}">
                  <a16:creationId xmlns:a16="http://schemas.microsoft.com/office/drawing/2014/main" id="{00911448-1F58-478F-8347-1DA93C15F56E}"/>
                </a:ext>
              </a:extLst>
            </p:cNvPr>
            <p:cNvSpPr txBox="1"/>
            <p:nvPr/>
          </p:nvSpPr>
          <p:spPr>
            <a:xfrm>
              <a:off x="4355976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99" name="TextBox 398">
              <a:extLst>
                <a:ext uri="{FF2B5EF4-FFF2-40B4-BE49-F238E27FC236}">
                  <a16:creationId xmlns:a16="http://schemas.microsoft.com/office/drawing/2014/main" id="{453BABB1-6E04-499C-84B2-B6BF5D436FD1}"/>
                </a:ext>
              </a:extLst>
            </p:cNvPr>
            <p:cNvSpPr txBox="1"/>
            <p:nvPr/>
          </p:nvSpPr>
          <p:spPr>
            <a:xfrm>
              <a:off x="395536" y="91556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00" name="TextBox 399">
              <a:extLst>
                <a:ext uri="{FF2B5EF4-FFF2-40B4-BE49-F238E27FC236}">
                  <a16:creationId xmlns:a16="http://schemas.microsoft.com/office/drawing/2014/main" id="{ECBFE2DD-E5C1-45C3-829F-B03D4F4980C5}"/>
                </a:ext>
              </a:extLst>
            </p:cNvPr>
            <p:cNvSpPr txBox="1"/>
            <p:nvPr/>
          </p:nvSpPr>
          <p:spPr>
            <a:xfrm>
              <a:off x="32352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01" name="TextBox 400">
              <a:extLst>
                <a:ext uri="{FF2B5EF4-FFF2-40B4-BE49-F238E27FC236}">
                  <a16:creationId xmlns:a16="http://schemas.microsoft.com/office/drawing/2014/main" id="{01C09F31-B6FB-4468-93C6-E811025E6134}"/>
                </a:ext>
              </a:extLst>
            </p:cNvPr>
            <p:cNvSpPr txBox="1"/>
            <p:nvPr/>
          </p:nvSpPr>
          <p:spPr>
            <a:xfrm>
              <a:off x="8172400" y="177966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1C035C8B-8D32-4C25-894E-F278F333D39D}"/>
                </a:ext>
              </a:extLst>
            </p:cNvPr>
            <p:cNvSpPr txBox="1"/>
            <p:nvPr/>
          </p:nvSpPr>
          <p:spPr>
            <a:xfrm>
              <a:off x="860444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03" name="TextBox 402">
              <a:extLst>
                <a:ext uri="{FF2B5EF4-FFF2-40B4-BE49-F238E27FC236}">
                  <a16:creationId xmlns:a16="http://schemas.microsoft.com/office/drawing/2014/main" id="{2435B029-88A5-4FE7-9BD9-11B7143154FD}"/>
                </a:ext>
              </a:extLst>
            </p:cNvPr>
            <p:cNvSpPr txBox="1"/>
            <p:nvPr/>
          </p:nvSpPr>
          <p:spPr>
            <a:xfrm>
              <a:off x="8244408" y="69954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04" name="TextBox 403">
              <a:extLst>
                <a:ext uri="{FF2B5EF4-FFF2-40B4-BE49-F238E27FC236}">
                  <a16:creationId xmlns:a16="http://schemas.microsoft.com/office/drawing/2014/main" id="{EF08F666-1E84-4C94-B870-D56A2A457443}"/>
                </a:ext>
              </a:extLst>
            </p:cNvPr>
            <p:cNvSpPr txBox="1"/>
            <p:nvPr/>
          </p:nvSpPr>
          <p:spPr>
            <a:xfrm>
              <a:off x="7380312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  <p:sp>
        <p:nvSpPr>
          <p:cNvPr id="405" name="TextBox 404">
            <a:extLst>
              <a:ext uri="{FF2B5EF4-FFF2-40B4-BE49-F238E27FC236}">
                <a16:creationId xmlns:a16="http://schemas.microsoft.com/office/drawing/2014/main" id="{84084B39-91F7-4995-9763-A5A16B76D73B}"/>
              </a:ext>
            </a:extLst>
          </p:cNvPr>
          <p:cNvSpPr txBox="1"/>
          <p:nvPr/>
        </p:nvSpPr>
        <p:spPr>
          <a:xfrm>
            <a:off x="5837051" y="3311266"/>
            <a:ext cx="7681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조  원</a:t>
            </a:r>
          </a:p>
        </p:txBody>
      </p:sp>
      <p:pic>
        <p:nvPicPr>
          <p:cNvPr id="406" name="그림 405">
            <a:extLst>
              <a:ext uri="{FF2B5EF4-FFF2-40B4-BE49-F238E27FC236}">
                <a16:creationId xmlns:a16="http://schemas.microsoft.com/office/drawing/2014/main" id="{53010C09-2E37-4C2D-B9E7-50C0E883E1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68000" y="1437851"/>
            <a:ext cx="1821543" cy="18215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07" name="그룹 406">
            <a:extLst>
              <a:ext uri="{FF2B5EF4-FFF2-40B4-BE49-F238E27FC236}">
                <a16:creationId xmlns:a16="http://schemas.microsoft.com/office/drawing/2014/main" id="{16D261E4-9222-479B-9FC5-B6005F71E17A}"/>
              </a:ext>
            </a:extLst>
          </p:cNvPr>
          <p:cNvGrpSpPr/>
          <p:nvPr/>
        </p:nvGrpSpPr>
        <p:grpSpPr>
          <a:xfrm>
            <a:off x="4966305" y="361785"/>
            <a:ext cx="2413428" cy="1821544"/>
            <a:chOff x="323528" y="195486"/>
            <a:chExt cx="8712968" cy="1868918"/>
          </a:xfrm>
        </p:grpSpPr>
        <p:sp>
          <p:nvSpPr>
            <p:cNvPr id="408" name="TextBox 407">
              <a:extLst>
                <a:ext uri="{FF2B5EF4-FFF2-40B4-BE49-F238E27FC236}">
                  <a16:creationId xmlns:a16="http://schemas.microsoft.com/office/drawing/2014/main" id="{FADBA4A6-578D-4070-A984-B54468799A4F}"/>
                </a:ext>
              </a:extLst>
            </p:cNvPr>
            <p:cNvSpPr txBox="1"/>
            <p:nvPr/>
          </p:nvSpPr>
          <p:spPr>
            <a:xfrm>
              <a:off x="1835696" y="1275606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09" name="TextBox 408">
              <a:extLst>
                <a:ext uri="{FF2B5EF4-FFF2-40B4-BE49-F238E27FC236}">
                  <a16:creationId xmlns:a16="http://schemas.microsoft.com/office/drawing/2014/main" id="{A1C14E3B-C34D-4288-9186-67F2F20A54E3}"/>
                </a:ext>
              </a:extLst>
            </p:cNvPr>
            <p:cNvSpPr txBox="1"/>
            <p:nvPr/>
          </p:nvSpPr>
          <p:spPr>
            <a:xfrm>
              <a:off x="7308304" y="987574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10" name="TextBox 409">
              <a:extLst>
                <a:ext uri="{FF2B5EF4-FFF2-40B4-BE49-F238E27FC236}">
                  <a16:creationId xmlns:a16="http://schemas.microsoft.com/office/drawing/2014/main" id="{B4566754-62E8-49E9-80AB-F6511C057B24}"/>
                </a:ext>
              </a:extLst>
            </p:cNvPr>
            <p:cNvSpPr txBox="1"/>
            <p:nvPr/>
          </p:nvSpPr>
          <p:spPr>
            <a:xfrm>
              <a:off x="2843808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11" name="TextBox 410">
              <a:extLst>
                <a:ext uri="{FF2B5EF4-FFF2-40B4-BE49-F238E27FC236}">
                  <a16:creationId xmlns:a16="http://schemas.microsoft.com/office/drawing/2014/main" id="{B86C08F6-496F-4344-A4D9-74476738AB1C}"/>
                </a:ext>
              </a:extLst>
            </p:cNvPr>
            <p:cNvSpPr txBox="1"/>
            <p:nvPr/>
          </p:nvSpPr>
          <p:spPr>
            <a:xfrm>
              <a:off x="1115616" y="105958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12" name="TextBox 411">
              <a:extLst>
                <a:ext uri="{FF2B5EF4-FFF2-40B4-BE49-F238E27FC236}">
                  <a16:creationId xmlns:a16="http://schemas.microsoft.com/office/drawing/2014/main" id="{332D55F5-49C9-4A94-8924-BD22FBA3ACC2}"/>
                </a:ext>
              </a:extLst>
            </p:cNvPr>
            <p:cNvSpPr txBox="1"/>
            <p:nvPr/>
          </p:nvSpPr>
          <p:spPr>
            <a:xfrm>
              <a:off x="5436096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13" name="TextBox 412">
              <a:extLst>
                <a:ext uri="{FF2B5EF4-FFF2-40B4-BE49-F238E27FC236}">
                  <a16:creationId xmlns:a16="http://schemas.microsoft.com/office/drawing/2014/main" id="{0412C650-1678-48B6-AC09-E5356BE9B3D0}"/>
                </a:ext>
              </a:extLst>
            </p:cNvPr>
            <p:cNvSpPr txBox="1"/>
            <p:nvPr/>
          </p:nvSpPr>
          <p:spPr>
            <a:xfrm>
              <a:off x="5940152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14" name="TextBox 413">
              <a:extLst>
                <a:ext uri="{FF2B5EF4-FFF2-40B4-BE49-F238E27FC236}">
                  <a16:creationId xmlns:a16="http://schemas.microsoft.com/office/drawing/2014/main" id="{4EA67515-33BC-43E1-AAAD-81FDD6DFDEFA}"/>
                </a:ext>
              </a:extLst>
            </p:cNvPr>
            <p:cNvSpPr txBox="1"/>
            <p:nvPr/>
          </p:nvSpPr>
          <p:spPr>
            <a:xfrm>
              <a:off x="1619672" y="1428006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15" name="TextBox 414">
              <a:extLst>
                <a:ext uri="{FF2B5EF4-FFF2-40B4-BE49-F238E27FC236}">
                  <a16:creationId xmlns:a16="http://schemas.microsoft.com/office/drawing/2014/main" id="{BBBEB817-C04B-4A20-B52E-81CF8230D75D}"/>
                </a:ext>
              </a:extLst>
            </p:cNvPr>
            <p:cNvSpPr txBox="1"/>
            <p:nvPr/>
          </p:nvSpPr>
          <p:spPr>
            <a:xfrm>
              <a:off x="1115616" y="339502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16" name="TextBox 415">
              <a:extLst>
                <a:ext uri="{FF2B5EF4-FFF2-40B4-BE49-F238E27FC236}">
                  <a16:creationId xmlns:a16="http://schemas.microsoft.com/office/drawing/2014/main" id="{5A3DFC54-8720-49EF-87C5-C416990D3A7D}"/>
                </a:ext>
              </a:extLst>
            </p:cNvPr>
            <p:cNvSpPr txBox="1"/>
            <p:nvPr/>
          </p:nvSpPr>
          <p:spPr>
            <a:xfrm>
              <a:off x="1115616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77CE2F67-1598-4C5C-B58F-28D3E2269D62}"/>
                </a:ext>
              </a:extLst>
            </p:cNvPr>
            <p:cNvSpPr txBox="1"/>
            <p:nvPr/>
          </p:nvSpPr>
          <p:spPr>
            <a:xfrm>
              <a:off x="2572544" y="11483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18" name="TextBox 417">
              <a:extLst>
                <a:ext uri="{FF2B5EF4-FFF2-40B4-BE49-F238E27FC236}">
                  <a16:creationId xmlns:a16="http://schemas.microsoft.com/office/drawing/2014/main" id="{1C5683AD-BDEE-44E3-9834-56EF43D1A708}"/>
                </a:ext>
              </a:extLst>
            </p:cNvPr>
            <p:cNvSpPr txBox="1"/>
            <p:nvPr/>
          </p:nvSpPr>
          <p:spPr>
            <a:xfrm>
              <a:off x="3059832" y="98757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19" name="TextBox 418">
              <a:extLst>
                <a:ext uri="{FF2B5EF4-FFF2-40B4-BE49-F238E27FC236}">
                  <a16:creationId xmlns:a16="http://schemas.microsoft.com/office/drawing/2014/main" id="{E796D225-67B2-49F7-862E-FB7E6C06F101}"/>
                </a:ext>
              </a:extLst>
            </p:cNvPr>
            <p:cNvSpPr txBox="1"/>
            <p:nvPr/>
          </p:nvSpPr>
          <p:spPr>
            <a:xfrm>
              <a:off x="2339752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20" name="TextBox 419">
              <a:extLst>
                <a:ext uri="{FF2B5EF4-FFF2-40B4-BE49-F238E27FC236}">
                  <a16:creationId xmlns:a16="http://schemas.microsoft.com/office/drawing/2014/main" id="{76348DC6-A7B7-44EB-8BC7-202F69B3E124}"/>
                </a:ext>
              </a:extLst>
            </p:cNvPr>
            <p:cNvSpPr txBox="1"/>
            <p:nvPr/>
          </p:nvSpPr>
          <p:spPr>
            <a:xfrm>
              <a:off x="2123728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21" name="TextBox 420">
              <a:extLst>
                <a:ext uri="{FF2B5EF4-FFF2-40B4-BE49-F238E27FC236}">
                  <a16:creationId xmlns:a16="http://schemas.microsoft.com/office/drawing/2014/main" id="{99736BEF-FE79-44A2-BE89-10D85900B28E}"/>
                </a:ext>
              </a:extLst>
            </p:cNvPr>
            <p:cNvSpPr txBox="1"/>
            <p:nvPr/>
          </p:nvSpPr>
          <p:spPr>
            <a:xfrm>
              <a:off x="6084168" y="26749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22" name="TextBox 421">
              <a:extLst>
                <a:ext uri="{FF2B5EF4-FFF2-40B4-BE49-F238E27FC236}">
                  <a16:creationId xmlns:a16="http://schemas.microsoft.com/office/drawing/2014/main" id="{1F4DB0A1-4F45-4A88-8CC2-7F3785AFB85A}"/>
                </a:ext>
              </a:extLst>
            </p:cNvPr>
            <p:cNvSpPr txBox="1"/>
            <p:nvPr/>
          </p:nvSpPr>
          <p:spPr>
            <a:xfrm>
              <a:off x="7380312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23" name="TextBox 422">
              <a:extLst>
                <a:ext uri="{FF2B5EF4-FFF2-40B4-BE49-F238E27FC236}">
                  <a16:creationId xmlns:a16="http://schemas.microsoft.com/office/drawing/2014/main" id="{70964B95-2369-4054-9EFE-7A9E2EBB8B60}"/>
                </a:ext>
              </a:extLst>
            </p:cNvPr>
            <p:cNvSpPr txBox="1"/>
            <p:nvPr/>
          </p:nvSpPr>
          <p:spPr>
            <a:xfrm>
              <a:off x="1835696" y="62753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24" name="TextBox 423">
              <a:extLst>
                <a:ext uri="{FF2B5EF4-FFF2-40B4-BE49-F238E27FC236}">
                  <a16:creationId xmlns:a16="http://schemas.microsoft.com/office/drawing/2014/main" id="{3DDCE20B-277B-4E97-918B-CA7AC15D5585}"/>
                </a:ext>
              </a:extLst>
            </p:cNvPr>
            <p:cNvSpPr txBox="1"/>
            <p:nvPr/>
          </p:nvSpPr>
          <p:spPr>
            <a:xfrm>
              <a:off x="4427984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25" name="TextBox 424">
              <a:extLst>
                <a:ext uri="{FF2B5EF4-FFF2-40B4-BE49-F238E27FC236}">
                  <a16:creationId xmlns:a16="http://schemas.microsoft.com/office/drawing/2014/main" id="{4B6D96D9-6BB2-4585-A5C9-47BF98390C27}"/>
                </a:ext>
              </a:extLst>
            </p:cNvPr>
            <p:cNvSpPr txBox="1"/>
            <p:nvPr/>
          </p:nvSpPr>
          <p:spPr>
            <a:xfrm>
              <a:off x="3851920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26" name="TextBox 425">
              <a:extLst>
                <a:ext uri="{FF2B5EF4-FFF2-40B4-BE49-F238E27FC236}">
                  <a16:creationId xmlns:a16="http://schemas.microsoft.com/office/drawing/2014/main" id="{3A8C0FF1-8078-409E-8CAC-591F3D7835EF}"/>
                </a:ext>
              </a:extLst>
            </p:cNvPr>
            <p:cNvSpPr txBox="1"/>
            <p:nvPr/>
          </p:nvSpPr>
          <p:spPr>
            <a:xfrm>
              <a:off x="6516216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27" name="TextBox 426">
              <a:extLst>
                <a:ext uri="{FF2B5EF4-FFF2-40B4-BE49-F238E27FC236}">
                  <a16:creationId xmlns:a16="http://schemas.microsoft.com/office/drawing/2014/main" id="{9D5510B3-D56B-45CC-8F9C-CCE09C71F920}"/>
                </a:ext>
              </a:extLst>
            </p:cNvPr>
            <p:cNvSpPr txBox="1"/>
            <p:nvPr/>
          </p:nvSpPr>
          <p:spPr>
            <a:xfrm>
              <a:off x="7956376" y="113159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28" name="TextBox 427">
              <a:extLst>
                <a:ext uri="{FF2B5EF4-FFF2-40B4-BE49-F238E27FC236}">
                  <a16:creationId xmlns:a16="http://schemas.microsoft.com/office/drawing/2014/main" id="{30ACE1BA-0244-4CB5-9D40-1707E114A19E}"/>
                </a:ext>
              </a:extLst>
            </p:cNvPr>
            <p:cNvSpPr txBox="1"/>
            <p:nvPr/>
          </p:nvSpPr>
          <p:spPr>
            <a:xfrm>
              <a:off x="4355976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29" name="TextBox 428">
              <a:extLst>
                <a:ext uri="{FF2B5EF4-FFF2-40B4-BE49-F238E27FC236}">
                  <a16:creationId xmlns:a16="http://schemas.microsoft.com/office/drawing/2014/main" id="{B72248D9-3FD0-4776-B06E-CBA7524ACB24}"/>
                </a:ext>
              </a:extLst>
            </p:cNvPr>
            <p:cNvSpPr txBox="1"/>
            <p:nvPr/>
          </p:nvSpPr>
          <p:spPr>
            <a:xfrm>
              <a:off x="395536" y="91556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30" name="TextBox 429">
              <a:extLst>
                <a:ext uri="{FF2B5EF4-FFF2-40B4-BE49-F238E27FC236}">
                  <a16:creationId xmlns:a16="http://schemas.microsoft.com/office/drawing/2014/main" id="{BCE95B0A-DE7D-428A-82BE-FF582E0815F7}"/>
                </a:ext>
              </a:extLst>
            </p:cNvPr>
            <p:cNvSpPr txBox="1"/>
            <p:nvPr/>
          </p:nvSpPr>
          <p:spPr>
            <a:xfrm>
              <a:off x="32352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31" name="TextBox 430">
              <a:extLst>
                <a:ext uri="{FF2B5EF4-FFF2-40B4-BE49-F238E27FC236}">
                  <a16:creationId xmlns:a16="http://schemas.microsoft.com/office/drawing/2014/main" id="{18722C00-4E89-41DE-942A-837ECFD21C4A}"/>
                </a:ext>
              </a:extLst>
            </p:cNvPr>
            <p:cNvSpPr txBox="1"/>
            <p:nvPr/>
          </p:nvSpPr>
          <p:spPr>
            <a:xfrm>
              <a:off x="8172400" y="177966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32" name="TextBox 431">
              <a:extLst>
                <a:ext uri="{FF2B5EF4-FFF2-40B4-BE49-F238E27FC236}">
                  <a16:creationId xmlns:a16="http://schemas.microsoft.com/office/drawing/2014/main" id="{5AC6C2E5-9A90-433D-B1D4-D3844CC38DD0}"/>
                </a:ext>
              </a:extLst>
            </p:cNvPr>
            <p:cNvSpPr txBox="1"/>
            <p:nvPr/>
          </p:nvSpPr>
          <p:spPr>
            <a:xfrm>
              <a:off x="860444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33" name="TextBox 432">
              <a:extLst>
                <a:ext uri="{FF2B5EF4-FFF2-40B4-BE49-F238E27FC236}">
                  <a16:creationId xmlns:a16="http://schemas.microsoft.com/office/drawing/2014/main" id="{32DA0C9A-24DA-4E1E-AF76-411671872460}"/>
                </a:ext>
              </a:extLst>
            </p:cNvPr>
            <p:cNvSpPr txBox="1"/>
            <p:nvPr/>
          </p:nvSpPr>
          <p:spPr>
            <a:xfrm>
              <a:off x="8244408" y="69954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34" name="TextBox 433">
              <a:extLst>
                <a:ext uri="{FF2B5EF4-FFF2-40B4-BE49-F238E27FC236}">
                  <a16:creationId xmlns:a16="http://schemas.microsoft.com/office/drawing/2014/main" id="{DDC000A1-C333-413F-A912-512FDBD43D6F}"/>
                </a:ext>
              </a:extLst>
            </p:cNvPr>
            <p:cNvSpPr txBox="1"/>
            <p:nvPr/>
          </p:nvSpPr>
          <p:spPr>
            <a:xfrm>
              <a:off x="7380312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  <p:sp>
        <p:nvSpPr>
          <p:cNvPr id="435" name="TextBox 434">
            <a:extLst>
              <a:ext uri="{FF2B5EF4-FFF2-40B4-BE49-F238E27FC236}">
                <a16:creationId xmlns:a16="http://schemas.microsoft.com/office/drawing/2014/main" id="{E775DB3B-6BE4-4183-BA09-7681BE19C158}"/>
              </a:ext>
            </a:extLst>
          </p:cNvPr>
          <p:cNvSpPr txBox="1"/>
          <p:nvPr/>
        </p:nvSpPr>
        <p:spPr>
          <a:xfrm>
            <a:off x="7943052" y="5566603"/>
            <a:ext cx="9932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한 대 찬</a:t>
            </a:r>
          </a:p>
        </p:txBody>
      </p:sp>
      <p:grpSp>
        <p:nvGrpSpPr>
          <p:cNvPr id="437" name="그룹 436">
            <a:extLst>
              <a:ext uri="{FF2B5EF4-FFF2-40B4-BE49-F238E27FC236}">
                <a16:creationId xmlns:a16="http://schemas.microsoft.com/office/drawing/2014/main" id="{4890085C-48E9-412C-B99C-F432ECF275F1}"/>
              </a:ext>
            </a:extLst>
          </p:cNvPr>
          <p:cNvGrpSpPr/>
          <p:nvPr/>
        </p:nvGrpSpPr>
        <p:grpSpPr>
          <a:xfrm>
            <a:off x="7158850" y="2538548"/>
            <a:ext cx="2413428" cy="1821544"/>
            <a:chOff x="323528" y="195486"/>
            <a:chExt cx="8712968" cy="1868918"/>
          </a:xfrm>
        </p:grpSpPr>
        <p:sp>
          <p:nvSpPr>
            <p:cNvPr id="438" name="TextBox 437">
              <a:extLst>
                <a:ext uri="{FF2B5EF4-FFF2-40B4-BE49-F238E27FC236}">
                  <a16:creationId xmlns:a16="http://schemas.microsoft.com/office/drawing/2014/main" id="{16241ADB-DE27-4C71-B0FB-5F88083812C1}"/>
                </a:ext>
              </a:extLst>
            </p:cNvPr>
            <p:cNvSpPr txBox="1"/>
            <p:nvPr/>
          </p:nvSpPr>
          <p:spPr>
            <a:xfrm>
              <a:off x="1835696" y="1275606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39" name="TextBox 438">
              <a:extLst>
                <a:ext uri="{FF2B5EF4-FFF2-40B4-BE49-F238E27FC236}">
                  <a16:creationId xmlns:a16="http://schemas.microsoft.com/office/drawing/2014/main" id="{6AE8CAE7-B0FB-4B09-A79F-6CD2A375C504}"/>
                </a:ext>
              </a:extLst>
            </p:cNvPr>
            <p:cNvSpPr txBox="1"/>
            <p:nvPr/>
          </p:nvSpPr>
          <p:spPr>
            <a:xfrm>
              <a:off x="7308304" y="987574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0" name="TextBox 439">
              <a:extLst>
                <a:ext uri="{FF2B5EF4-FFF2-40B4-BE49-F238E27FC236}">
                  <a16:creationId xmlns:a16="http://schemas.microsoft.com/office/drawing/2014/main" id="{F2A14860-70AA-4A30-9973-720DFEC87DCA}"/>
                </a:ext>
              </a:extLst>
            </p:cNvPr>
            <p:cNvSpPr txBox="1"/>
            <p:nvPr/>
          </p:nvSpPr>
          <p:spPr>
            <a:xfrm>
              <a:off x="2843808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1" name="TextBox 440">
              <a:extLst>
                <a:ext uri="{FF2B5EF4-FFF2-40B4-BE49-F238E27FC236}">
                  <a16:creationId xmlns:a16="http://schemas.microsoft.com/office/drawing/2014/main" id="{C77458C4-128D-4A48-BEED-833F57E2A4C3}"/>
                </a:ext>
              </a:extLst>
            </p:cNvPr>
            <p:cNvSpPr txBox="1"/>
            <p:nvPr/>
          </p:nvSpPr>
          <p:spPr>
            <a:xfrm>
              <a:off x="1115616" y="105958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2" name="TextBox 441">
              <a:extLst>
                <a:ext uri="{FF2B5EF4-FFF2-40B4-BE49-F238E27FC236}">
                  <a16:creationId xmlns:a16="http://schemas.microsoft.com/office/drawing/2014/main" id="{4A8E691C-9CE0-44FF-93E4-BDB692C9CDA3}"/>
                </a:ext>
              </a:extLst>
            </p:cNvPr>
            <p:cNvSpPr txBox="1"/>
            <p:nvPr/>
          </p:nvSpPr>
          <p:spPr>
            <a:xfrm>
              <a:off x="5436096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3" name="TextBox 442">
              <a:extLst>
                <a:ext uri="{FF2B5EF4-FFF2-40B4-BE49-F238E27FC236}">
                  <a16:creationId xmlns:a16="http://schemas.microsoft.com/office/drawing/2014/main" id="{C9F2FBE9-47D7-4231-84A5-7067E074DD0D}"/>
                </a:ext>
              </a:extLst>
            </p:cNvPr>
            <p:cNvSpPr txBox="1"/>
            <p:nvPr/>
          </p:nvSpPr>
          <p:spPr>
            <a:xfrm>
              <a:off x="5940152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4" name="TextBox 443">
              <a:extLst>
                <a:ext uri="{FF2B5EF4-FFF2-40B4-BE49-F238E27FC236}">
                  <a16:creationId xmlns:a16="http://schemas.microsoft.com/office/drawing/2014/main" id="{8E5E8A28-DF6A-4C2A-BF95-AD2AF250A1E8}"/>
                </a:ext>
              </a:extLst>
            </p:cNvPr>
            <p:cNvSpPr txBox="1"/>
            <p:nvPr/>
          </p:nvSpPr>
          <p:spPr>
            <a:xfrm>
              <a:off x="1619672" y="1428006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5" name="TextBox 444">
              <a:extLst>
                <a:ext uri="{FF2B5EF4-FFF2-40B4-BE49-F238E27FC236}">
                  <a16:creationId xmlns:a16="http://schemas.microsoft.com/office/drawing/2014/main" id="{45044486-FB0B-455D-98A3-AD63E5B9E7DD}"/>
                </a:ext>
              </a:extLst>
            </p:cNvPr>
            <p:cNvSpPr txBox="1"/>
            <p:nvPr/>
          </p:nvSpPr>
          <p:spPr>
            <a:xfrm>
              <a:off x="1115616" y="339502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6" name="TextBox 445">
              <a:extLst>
                <a:ext uri="{FF2B5EF4-FFF2-40B4-BE49-F238E27FC236}">
                  <a16:creationId xmlns:a16="http://schemas.microsoft.com/office/drawing/2014/main" id="{3721A422-4D1D-4AFE-B012-32DF81A7EBAA}"/>
                </a:ext>
              </a:extLst>
            </p:cNvPr>
            <p:cNvSpPr txBox="1"/>
            <p:nvPr/>
          </p:nvSpPr>
          <p:spPr>
            <a:xfrm>
              <a:off x="1115616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7" name="TextBox 446">
              <a:extLst>
                <a:ext uri="{FF2B5EF4-FFF2-40B4-BE49-F238E27FC236}">
                  <a16:creationId xmlns:a16="http://schemas.microsoft.com/office/drawing/2014/main" id="{D6C42EF5-C095-4CF1-B5F8-6E6D529D49AE}"/>
                </a:ext>
              </a:extLst>
            </p:cNvPr>
            <p:cNvSpPr txBox="1"/>
            <p:nvPr/>
          </p:nvSpPr>
          <p:spPr>
            <a:xfrm>
              <a:off x="2572544" y="11483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8" name="TextBox 447">
              <a:extLst>
                <a:ext uri="{FF2B5EF4-FFF2-40B4-BE49-F238E27FC236}">
                  <a16:creationId xmlns:a16="http://schemas.microsoft.com/office/drawing/2014/main" id="{8FC30E40-0498-4CAF-B50E-771995A57312}"/>
                </a:ext>
              </a:extLst>
            </p:cNvPr>
            <p:cNvSpPr txBox="1"/>
            <p:nvPr/>
          </p:nvSpPr>
          <p:spPr>
            <a:xfrm>
              <a:off x="3059832" y="98757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9" name="TextBox 448">
              <a:extLst>
                <a:ext uri="{FF2B5EF4-FFF2-40B4-BE49-F238E27FC236}">
                  <a16:creationId xmlns:a16="http://schemas.microsoft.com/office/drawing/2014/main" id="{F9132244-E662-489C-86A1-6D63395C3104}"/>
                </a:ext>
              </a:extLst>
            </p:cNvPr>
            <p:cNvSpPr txBox="1"/>
            <p:nvPr/>
          </p:nvSpPr>
          <p:spPr>
            <a:xfrm>
              <a:off x="2339752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0" name="TextBox 449">
              <a:extLst>
                <a:ext uri="{FF2B5EF4-FFF2-40B4-BE49-F238E27FC236}">
                  <a16:creationId xmlns:a16="http://schemas.microsoft.com/office/drawing/2014/main" id="{421C5E23-5232-4D53-B12D-15FC50EF3B2F}"/>
                </a:ext>
              </a:extLst>
            </p:cNvPr>
            <p:cNvSpPr txBox="1"/>
            <p:nvPr/>
          </p:nvSpPr>
          <p:spPr>
            <a:xfrm>
              <a:off x="2123728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1" name="TextBox 450">
              <a:extLst>
                <a:ext uri="{FF2B5EF4-FFF2-40B4-BE49-F238E27FC236}">
                  <a16:creationId xmlns:a16="http://schemas.microsoft.com/office/drawing/2014/main" id="{F8B86618-68E5-40A3-A386-12BCE6680DB7}"/>
                </a:ext>
              </a:extLst>
            </p:cNvPr>
            <p:cNvSpPr txBox="1"/>
            <p:nvPr/>
          </p:nvSpPr>
          <p:spPr>
            <a:xfrm>
              <a:off x="6084168" y="26749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2" name="TextBox 451">
              <a:extLst>
                <a:ext uri="{FF2B5EF4-FFF2-40B4-BE49-F238E27FC236}">
                  <a16:creationId xmlns:a16="http://schemas.microsoft.com/office/drawing/2014/main" id="{177E8DCA-E7F3-488F-B05F-411D6A8566B7}"/>
                </a:ext>
              </a:extLst>
            </p:cNvPr>
            <p:cNvSpPr txBox="1"/>
            <p:nvPr/>
          </p:nvSpPr>
          <p:spPr>
            <a:xfrm>
              <a:off x="7380312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3" name="TextBox 452">
              <a:extLst>
                <a:ext uri="{FF2B5EF4-FFF2-40B4-BE49-F238E27FC236}">
                  <a16:creationId xmlns:a16="http://schemas.microsoft.com/office/drawing/2014/main" id="{98EAEC41-3724-43B2-AFB2-3D41B5B4D5EA}"/>
                </a:ext>
              </a:extLst>
            </p:cNvPr>
            <p:cNvSpPr txBox="1"/>
            <p:nvPr/>
          </p:nvSpPr>
          <p:spPr>
            <a:xfrm>
              <a:off x="1835696" y="62753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4" name="TextBox 453">
              <a:extLst>
                <a:ext uri="{FF2B5EF4-FFF2-40B4-BE49-F238E27FC236}">
                  <a16:creationId xmlns:a16="http://schemas.microsoft.com/office/drawing/2014/main" id="{369E7B9C-798D-4625-9E35-47CD4F163CF3}"/>
                </a:ext>
              </a:extLst>
            </p:cNvPr>
            <p:cNvSpPr txBox="1"/>
            <p:nvPr/>
          </p:nvSpPr>
          <p:spPr>
            <a:xfrm>
              <a:off x="4427984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5" name="TextBox 454">
              <a:extLst>
                <a:ext uri="{FF2B5EF4-FFF2-40B4-BE49-F238E27FC236}">
                  <a16:creationId xmlns:a16="http://schemas.microsoft.com/office/drawing/2014/main" id="{FFC46598-CC4D-4495-BF1E-5A213F4EAE11}"/>
                </a:ext>
              </a:extLst>
            </p:cNvPr>
            <p:cNvSpPr txBox="1"/>
            <p:nvPr/>
          </p:nvSpPr>
          <p:spPr>
            <a:xfrm>
              <a:off x="3851920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6" name="TextBox 455">
              <a:extLst>
                <a:ext uri="{FF2B5EF4-FFF2-40B4-BE49-F238E27FC236}">
                  <a16:creationId xmlns:a16="http://schemas.microsoft.com/office/drawing/2014/main" id="{6B331A71-4349-45D2-B9F7-B4560191590A}"/>
                </a:ext>
              </a:extLst>
            </p:cNvPr>
            <p:cNvSpPr txBox="1"/>
            <p:nvPr/>
          </p:nvSpPr>
          <p:spPr>
            <a:xfrm>
              <a:off x="6516216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7" name="TextBox 456">
              <a:extLst>
                <a:ext uri="{FF2B5EF4-FFF2-40B4-BE49-F238E27FC236}">
                  <a16:creationId xmlns:a16="http://schemas.microsoft.com/office/drawing/2014/main" id="{B9419A3D-095E-432B-8660-DC5802E1ED5C}"/>
                </a:ext>
              </a:extLst>
            </p:cNvPr>
            <p:cNvSpPr txBox="1"/>
            <p:nvPr/>
          </p:nvSpPr>
          <p:spPr>
            <a:xfrm>
              <a:off x="7956376" y="113159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8" name="TextBox 457">
              <a:extLst>
                <a:ext uri="{FF2B5EF4-FFF2-40B4-BE49-F238E27FC236}">
                  <a16:creationId xmlns:a16="http://schemas.microsoft.com/office/drawing/2014/main" id="{8721ABF5-0E7E-4EAD-9243-CC39658D5175}"/>
                </a:ext>
              </a:extLst>
            </p:cNvPr>
            <p:cNvSpPr txBox="1"/>
            <p:nvPr/>
          </p:nvSpPr>
          <p:spPr>
            <a:xfrm>
              <a:off x="4355976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9" name="TextBox 458">
              <a:extLst>
                <a:ext uri="{FF2B5EF4-FFF2-40B4-BE49-F238E27FC236}">
                  <a16:creationId xmlns:a16="http://schemas.microsoft.com/office/drawing/2014/main" id="{7766D4BA-3C62-432A-988F-DBA1B0FFB678}"/>
                </a:ext>
              </a:extLst>
            </p:cNvPr>
            <p:cNvSpPr txBox="1"/>
            <p:nvPr/>
          </p:nvSpPr>
          <p:spPr>
            <a:xfrm>
              <a:off x="395536" y="91556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60" name="TextBox 459">
              <a:extLst>
                <a:ext uri="{FF2B5EF4-FFF2-40B4-BE49-F238E27FC236}">
                  <a16:creationId xmlns:a16="http://schemas.microsoft.com/office/drawing/2014/main" id="{E84EC99E-7A43-4007-9F47-68C88C51C1C7}"/>
                </a:ext>
              </a:extLst>
            </p:cNvPr>
            <p:cNvSpPr txBox="1"/>
            <p:nvPr/>
          </p:nvSpPr>
          <p:spPr>
            <a:xfrm>
              <a:off x="32352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61" name="TextBox 460">
              <a:extLst>
                <a:ext uri="{FF2B5EF4-FFF2-40B4-BE49-F238E27FC236}">
                  <a16:creationId xmlns:a16="http://schemas.microsoft.com/office/drawing/2014/main" id="{DB82DF41-C704-42F3-9414-621F7EB4165A}"/>
                </a:ext>
              </a:extLst>
            </p:cNvPr>
            <p:cNvSpPr txBox="1"/>
            <p:nvPr/>
          </p:nvSpPr>
          <p:spPr>
            <a:xfrm>
              <a:off x="8172400" y="177966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62" name="TextBox 461">
              <a:extLst>
                <a:ext uri="{FF2B5EF4-FFF2-40B4-BE49-F238E27FC236}">
                  <a16:creationId xmlns:a16="http://schemas.microsoft.com/office/drawing/2014/main" id="{CBAB73DD-BA11-4DA5-BFC0-5A20D89FB00C}"/>
                </a:ext>
              </a:extLst>
            </p:cNvPr>
            <p:cNvSpPr txBox="1"/>
            <p:nvPr/>
          </p:nvSpPr>
          <p:spPr>
            <a:xfrm>
              <a:off x="860444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63" name="TextBox 462">
              <a:extLst>
                <a:ext uri="{FF2B5EF4-FFF2-40B4-BE49-F238E27FC236}">
                  <a16:creationId xmlns:a16="http://schemas.microsoft.com/office/drawing/2014/main" id="{067CCE62-D9E3-4014-B21C-BB1155D61370}"/>
                </a:ext>
              </a:extLst>
            </p:cNvPr>
            <p:cNvSpPr txBox="1"/>
            <p:nvPr/>
          </p:nvSpPr>
          <p:spPr>
            <a:xfrm>
              <a:off x="8244408" y="69954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64" name="TextBox 463">
              <a:extLst>
                <a:ext uri="{FF2B5EF4-FFF2-40B4-BE49-F238E27FC236}">
                  <a16:creationId xmlns:a16="http://schemas.microsoft.com/office/drawing/2014/main" id="{FCAE9286-CCCB-4905-A2A1-85FA5004DB78}"/>
                </a:ext>
              </a:extLst>
            </p:cNvPr>
            <p:cNvSpPr txBox="1"/>
            <p:nvPr/>
          </p:nvSpPr>
          <p:spPr>
            <a:xfrm>
              <a:off x="7380312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  <p:sp>
        <p:nvSpPr>
          <p:cNvPr id="525" name="TextBox 524">
            <a:extLst>
              <a:ext uri="{FF2B5EF4-FFF2-40B4-BE49-F238E27FC236}">
                <a16:creationId xmlns:a16="http://schemas.microsoft.com/office/drawing/2014/main" id="{1DD37386-1869-4F31-B3CF-A37BAE95BD8B}"/>
              </a:ext>
            </a:extLst>
          </p:cNvPr>
          <p:cNvSpPr txBox="1"/>
          <p:nvPr/>
        </p:nvSpPr>
        <p:spPr>
          <a:xfrm>
            <a:off x="9890711" y="3304763"/>
            <a:ext cx="9552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박 준 희</a:t>
            </a:r>
          </a:p>
        </p:txBody>
      </p:sp>
      <p:grpSp>
        <p:nvGrpSpPr>
          <p:cNvPr id="527" name="그룹 526">
            <a:extLst>
              <a:ext uri="{FF2B5EF4-FFF2-40B4-BE49-F238E27FC236}">
                <a16:creationId xmlns:a16="http://schemas.microsoft.com/office/drawing/2014/main" id="{02E5767A-36FC-4A22-97D2-8580CDDA18BA}"/>
              </a:ext>
            </a:extLst>
          </p:cNvPr>
          <p:cNvGrpSpPr/>
          <p:nvPr/>
        </p:nvGrpSpPr>
        <p:grpSpPr>
          <a:xfrm>
            <a:off x="9022792" y="288981"/>
            <a:ext cx="2413428" cy="1821544"/>
            <a:chOff x="323528" y="195486"/>
            <a:chExt cx="8712968" cy="1868918"/>
          </a:xfrm>
        </p:grpSpPr>
        <p:sp>
          <p:nvSpPr>
            <p:cNvPr id="528" name="TextBox 527">
              <a:extLst>
                <a:ext uri="{FF2B5EF4-FFF2-40B4-BE49-F238E27FC236}">
                  <a16:creationId xmlns:a16="http://schemas.microsoft.com/office/drawing/2014/main" id="{18CDAB30-2E06-4E06-839B-36A199AB8D01}"/>
                </a:ext>
              </a:extLst>
            </p:cNvPr>
            <p:cNvSpPr txBox="1"/>
            <p:nvPr/>
          </p:nvSpPr>
          <p:spPr>
            <a:xfrm>
              <a:off x="1835696" y="1275606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29" name="TextBox 528">
              <a:extLst>
                <a:ext uri="{FF2B5EF4-FFF2-40B4-BE49-F238E27FC236}">
                  <a16:creationId xmlns:a16="http://schemas.microsoft.com/office/drawing/2014/main" id="{0DB053D4-016A-4050-ACDD-1C2E6EC6D77D}"/>
                </a:ext>
              </a:extLst>
            </p:cNvPr>
            <p:cNvSpPr txBox="1"/>
            <p:nvPr/>
          </p:nvSpPr>
          <p:spPr>
            <a:xfrm>
              <a:off x="7308304" y="987574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0" name="TextBox 529">
              <a:extLst>
                <a:ext uri="{FF2B5EF4-FFF2-40B4-BE49-F238E27FC236}">
                  <a16:creationId xmlns:a16="http://schemas.microsoft.com/office/drawing/2014/main" id="{077ED20F-5109-4C11-9B36-15F327ACB7BD}"/>
                </a:ext>
              </a:extLst>
            </p:cNvPr>
            <p:cNvSpPr txBox="1"/>
            <p:nvPr/>
          </p:nvSpPr>
          <p:spPr>
            <a:xfrm>
              <a:off x="2843808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1" name="TextBox 530">
              <a:extLst>
                <a:ext uri="{FF2B5EF4-FFF2-40B4-BE49-F238E27FC236}">
                  <a16:creationId xmlns:a16="http://schemas.microsoft.com/office/drawing/2014/main" id="{BBDF097A-6406-4EED-99B3-74B8DD47D307}"/>
                </a:ext>
              </a:extLst>
            </p:cNvPr>
            <p:cNvSpPr txBox="1"/>
            <p:nvPr/>
          </p:nvSpPr>
          <p:spPr>
            <a:xfrm>
              <a:off x="1115616" y="105958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2" name="TextBox 531">
              <a:extLst>
                <a:ext uri="{FF2B5EF4-FFF2-40B4-BE49-F238E27FC236}">
                  <a16:creationId xmlns:a16="http://schemas.microsoft.com/office/drawing/2014/main" id="{DD9D7E82-A0D6-449D-AC1A-14C763552D14}"/>
                </a:ext>
              </a:extLst>
            </p:cNvPr>
            <p:cNvSpPr txBox="1"/>
            <p:nvPr/>
          </p:nvSpPr>
          <p:spPr>
            <a:xfrm>
              <a:off x="5436096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3" name="TextBox 532">
              <a:extLst>
                <a:ext uri="{FF2B5EF4-FFF2-40B4-BE49-F238E27FC236}">
                  <a16:creationId xmlns:a16="http://schemas.microsoft.com/office/drawing/2014/main" id="{9AD3A194-8B5C-4350-A15E-E067C2920DD2}"/>
                </a:ext>
              </a:extLst>
            </p:cNvPr>
            <p:cNvSpPr txBox="1"/>
            <p:nvPr/>
          </p:nvSpPr>
          <p:spPr>
            <a:xfrm>
              <a:off x="5940152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4" name="TextBox 533">
              <a:extLst>
                <a:ext uri="{FF2B5EF4-FFF2-40B4-BE49-F238E27FC236}">
                  <a16:creationId xmlns:a16="http://schemas.microsoft.com/office/drawing/2014/main" id="{CCCF050E-D44F-4F50-B80A-4D9969779483}"/>
                </a:ext>
              </a:extLst>
            </p:cNvPr>
            <p:cNvSpPr txBox="1"/>
            <p:nvPr/>
          </p:nvSpPr>
          <p:spPr>
            <a:xfrm>
              <a:off x="1619672" y="1428006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5" name="TextBox 534">
              <a:extLst>
                <a:ext uri="{FF2B5EF4-FFF2-40B4-BE49-F238E27FC236}">
                  <a16:creationId xmlns:a16="http://schemas.microsoft.com/office/drawing/2014/main" id="{E8538A5B-4ABC-4623-BC95-35AE54F2A3CD}"/>
                </a:ext>
              </a:extLst>
            </p:cNvPr>
            <p:cNvSpPr txBox="1"/>
            <p:nvPr/>
          </p:nvSpPr>
          <p:spPr>
            <a:xfrm>
              <a:off x="1115616" y="339502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6" name="TextBox 535">
              <a:extLst>
                <a:ext uri="{FF2B5EF4-FFF2-40B4-BE49-F238E27FC236}">
                  <a16:creationId xmlns:a16="http://schemas.microsoft.com/office/drawing/2014/main" id="{4B5EF8AD-C777-4F95-9EC5-8093D38B0BD9}"/>
                </a:ext>
              </a:extLst>
            </p:cNvPr>
            <p:cNvSpPr txBox="1"/>
            <p:nvPr/>
          </p:nvSpPr>
          <p:spPr>
            <a:xfrm>
              <a:off x="1115616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7" name="TextBox 536">
              <a:extLst>
                <a:ext uri="{FF2B5EF4-FFF2-40B4-BE49-F238E27FC236}">
                  <a16:creationId xmlns:a16="http://schemas.microsoft.com/office/drawing/2014/main" id="{D936C5E6-3E5E-4808-A8A3-F1AD43DD4EFD}"/>
                </a:ext>
              </a:extLst>
            </p:cNvPr>
            <p:cNvSpPr txBox="1"/>
            <p:nvPr/>
          </p:nvSpPr>
          <p:spPr>
            <a:xfrm>
              <a:off x="2572544" y="11483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8" name="TextBox 537">
              <a:extLst>
                <a:ext uri="{FF2B5EF4-FFF2-40B4-BE49-F238E27FC236}">
                  <a16:creationId xmlns:a16="http://schemas.microsoft.com/office/drawing/2014/main" id="{AC21B51E-A39F-458C-A8B7-4CEFBCF6FBB0}"/>
                </a:ext>
              </a:extLst>
            </p:cNvPr>
            <p:cNvSpPr txBox="1"/>
            <p:nvPr/>
          </p:nvSpPr>
          <p:spPr>
            <a:xfrm>
              <a:off x="3059832" y="98757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9" name="TextBox 538">
              <a:extLst>
                <a:ext uri="{FF2B5EF4-FFF2-40B4-BE49-F238E27FC236}">
                  <a16:creationId xmlns:a16="http://schemas.microsoft.com/office/drawing/2014/main" id="{56E4F9BF-F489-4F7B-9DAA-490C86374563}"/>
                </a:ext>
              </a:extLst>
            </p:cNvPr>
            <p:cNvSpPr txBox="1"/>
            <p:nvPr/>
          </p:nvSpPr>
          <p:spPr>
            <a:xfrm>
              <a:off x="2339752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0" name="TextBox 539">
              <a:extLst>
                <a:ext uri="{FF2B5EF4-FFF2-40B4-BE49-F238E27FC236}">
                  <a16:creationId xmlns:a16="http://schemas.microsoft.com/office/drawing/2014/main" id="{6359F84A-0FD9-49A0-98AE-F55955046D79}"/>
                </a:ext>
              </a:extLst>
            </p:cNvPr>
            <p:cNvSpPr txBox="1"/>
            <p:nvPr/>
          </p:nvSpPr>
          <p:spPr>
            <a:xfrm>
              <a:off x="2123728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1" name="TextBox 540">
              <a:extLst>
                <a:ext uri="{FF2B5EF4-FFF2-40B4-BE49-F238E27FC236}">
                  <a16:creationId xmlns:a16="http://schemas.microsoft.com/office/drawing/2014/main" id="{B8E30889-25A6-4CBE-BC1A-A094BD325160}"/>
                </a:ext>
              </a:extLst>
            </p:cNvPr>
            <p:cNvSpPr txBox="1"/>
            <p:nvPr/>
          </p:nvSpPr>
          <p:spPr>
            <a:xfrm>
              <a:off x="6084168" y="26749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2" name="TextBox 541">
              <a:extLst>
                <a:ext uri="{FF2B5EF4-FFF2-40B4-BE49-F238E27FC236}">
                  <a16:creationId xmlns:a16="http://schemas.microsoft.com/office/drawing/2014/main" id="{614DC2C5-B7AF-48A1-B34F-D0A83C2602CA}"/>
                </a:ext>
              </a:extLst>
            </p:cNvPr>
            <p:cNvSpPr txBox="1"/>
            <p:nvPr/>
          </p:nvSpPr>
          <p:spPr>
            <a:xfrm>
              <a:off x="7380312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3" name="TextBox 542">
              <a:extLst>
                <a:ext uri="{FF2B5EF4-FFF2-40B4-BE49-F238E27FC236}">
                  <a16:creationId xmlns:a16="http://schemas.microsoft.com/office/drawing/2014/main" id="{C4E816EA-6D8A-4732-BDCA-CD17A6A3CC9F}"/>
                </a:ext>
              </a:extLst>
            </p:cNvPr>
            <p:cNvSpPr txBox="1"/>
            <p:nvPr/>
          </p:nvSpPr>
          <p:spPr>
            <a:xfrm>
              <a:off x="1835696" y="62753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4" name="TextBox 543">
              <a:extLst>
                <a:ext uri="{FF2B5EF4-FFF2-40B4-BE49-F238E27FC236}">
                  <a16:creationId xmlns:a16="http://schemas.microsoft.com/office/drawing/2014/main" id="{DE9D8D77-5382-4661-95EA-12D9803A05D5}"/>
                </a:ext>
              </a:extLst>
            </p:cNvPr>
            <p:cNvSpPr txBox="1"/>
            <p:nvPr/>
          </p:nvSpPr>
          <p:spPr>
            <a:xfrm>
              <a:off x="4427984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5" name="TextBox 544">
              <a:extLst>
                <a:ext uri="{FF2B5EF4-FFF2-40B4-BE49-F238E27FC236}">
                  <a16:creationId xmlns:a16="http://schemas.microsoft.com/office/drawing/2014/main" id="{70EBC3D8-171A-439B-A671-AC0F320C22BE}"/>
                </a:ext>
              </a:extLst>
            </p:cNvPr>
            <p:cNvSpPr txBox="1"/>
            <p:nvPr/>
          </p:nvSpPr>
          <p:spPr>
            <a:xfrm>
              <a:off x="3851920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6" name="TextBox 545">
              <a:extLst>
                <a:ext uri="{FF2B5EF4-FFF2-40B4-BE49-F238E27FC236}">
                  <a16:creationId xmlns:a16="http://schemas.microsoft.com/office/drawing/2014/main" id="{642F629B-2B64-4F70-9FD4-FE90B2C6C554}"/>
                </a:ext>
              </a:extLst>
            </p:cNvPr>
            <p:cNvSpPr txBox="1"/>
            <p:nvPr/>
          </p:nvSpPr>
          <p:spPr>
            <a:xfrm>
              <a:off x="6516216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7" name="TextBox 546">
              <a:extLst>
                <a:ext uri="{FF2B5EF4-FFF2-40B4-BE49-F238E27FC236}">
                  <a16:creationId xmlns:a16="http://schemas.microsoft.com/office/drawing/2014/main" id="{340638CA-6CAF-4977-8B51-649A178A83AE}"/>
                </a:ext>
              </a:extLst>
            </p:cNvPr>
            <p:cNvSpPr txBox="1"/>
            <p:nvPr/>
          </p:nvSpPr>
          <p:spPr>
            <a:xfrm>
              <a:off x="7956376" y="113159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8" name="TextBox 547">
              <a:extLst>
                <a:ext uri="{FF2B5EF4-FFF2-40B4-BE49-F238E27FC236}">
                  <a16:creationId xmlns:a16="http://schemas.microsoft.com/office/drawing/2014/main" id="{DC84E74A-217C-4C28-A7BA-DE1A5161FFE5}"/>
                </a:ext>
              </a:extLst>
            </p:cNvPr>
            <p:cNvSpPr txBox="1"/>
            <p:nvPr/>
          </p:nvSpPr>
          <p:spPr>
            <a:xfrm>
              <a:off x="4355976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9" name="TextBox 548">
              <a:extLst>
                <a:ext uri="{FF2B5EF4-FFF2-40B4-BE49-F238E27FC236}">
                  <a16:creationId xmlns:a16="http://schemas.microsoft.com/office/drawing/2014/main" id="{9BA98D38-1DAE-4B29-B40E-747A7689619C}"/>
                </a:ext>
              </a:extLst>
            </p:cNvPr>
            <p:cNvSpPr txBox="1"/>
            <p:nvPr/>
          </p:nvSpPr>
          <p:spPr>
            <a:xfrm>
              <a:off x="395536" y="91556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50" name="TextBox 549">
              <a:extLst>
                <a:ext uri="{FF2B5EF4-FFF2-40B4-BE49-F238E27FC236}">
                  <a16:creationId xmlns:a16="http://schemas.microsoft.com/office/drawing/2014/main" id="{A34B4BCD-324B-49B6-BBBD-CF0FF1D28596}"/>
                </a:ext>
              </a:extLst>
            </p:cNvPr>
            <p:cNvSpPr txBox="1"/>
            <p:nvPr/>
          </p:nvSpPr>
          <p:spPr>
            <a:xfrm>
              <a:off x="32352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51" name="TextBox 550">
              <a:extLst>
                <a:ext uri="{FF2B5EF4-FFF2-40B4-BE49-F238E27FC236}">
                  <a16:creationId xmlns:a16="http://schemas.microsoft.com/office/drawing/2014/main" id="{87453A69-F8AA-4C29-9CCF-490368576058}"/>
                </a:ext>
              </a:extLst>
            </p:cNvPr>
            <p:cNvSpPr txBox="1"/>
            <p:nvPr/>
          </p:nvSpPr>
          <p:spPr>
            <a:xfrm>
              <a:off x="8172400" y="177966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52" name="TextBox 551">
              <a:extLst>
                <a:ext uri="{FF2B5EF4-FFF2-40B4-BE49-F238E27FC236}">
                  <a16:creationId xmlns:a16="http://schemas.microsoft.com/office/drawing/2014/main" id="{1A42A015-92EE-460E-BC9C-19603A55CFF1}"/>
                </a:ext>
              </a:extLst>
            </p:cNvPr>
            <p:cNvSpPr txBox="1"/>
            <p:nvPr/>
          </p:nvSpPr>
          <p:spPr>
            <a:xfrm>
              <a:off x="860444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53" name="TextBox 552">
              <a:extLst>
                <a:ext uri="{FF2B5EF4-FFF2-40B4-BE49-F238E27FC236}">
                  <a16:creationId xmlns:a16="http://schemas.microsoft.com/office/drawing/2014/main" id="{240212C3-0270-4E92-81B2-61C56CB13754}"/>
                </a:ext>
              </a:extLst>
            </p:cNvPr>
            <p:cNvSpPr txBox="1"/>
            <p:nvPr/>
          </p:nvSpPr>
          <p:spPr>
            <a:xfrm>
              <a:off x="8244408" y="69954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54" name="TextBox 553">
              <a:extLst>
                <a:ext uri="{FF2B5EF4-FFF2-40B4-BE49-F238E27FC236}">
                  <a16:creationId xmlns:a16="http://schemas.microsoft.com/office/drawing/2014/main" id="{1C71BE77-8CEB-4EA7-8C7D-881A5DAEA9B9}"/>
                </a:ext>
              </a:extLst>
            </p:cNvPr>
            <p:cNvSpPr txBox="1"/>
            <p:nvPr/>
          </p:nvSpPr>
          <p:spPr>
            <a:xfrm>
              <a:off x="7380312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  <p:pic>
        <p:nvPicPr>
          <p:cNvPr id="11" name="그림 10" descr="사람, 실내, 여자, 앉아있는이(가) 표시된 사진&#10;&#10;자동 생성된 설명">
            <a:extLst>
              <a:ext uri="{FF2B5EF4-FFF2-40B4-BE49-F238E27FC236}">
                <a16:creationId xmlns:a16="http://schemas.microsoft.com/office/drawing/2014/main" id="{588BAF08-6465-431D-ADB1-01D5F4318E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01"/>
          <a:stretch/>
        </p:blipFill>
        <p:spPr>
          <a:xfrm>
            <a:off x="3182181" y="3594150"/>
            <a:ext cx="1820721" cy="197245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217608D-E5DB-41FE-9CD6-25C6216614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1075" y="3593738"/>
            <a:ext cx="1820720" cy="1883980"/>
          </a:xfrm>
          <a:prstGeom prst="rect">
            <a:avLst/>
          </a:prstGeom>
        </p:spPr>
      </p:pic>
      <p:pic>
        <p:nvPicPr>
          <p:cNvPr id="15" name="그림 14" descr="사람, 실내, 앉아있는, 벽이(가) 표시된 사진&#10;&#10;자동 생성된 설명">
            <a:extLst>
              <a:ext uri="{FF2B5EF4-FFF2-40B4-BE49-F238E27FC236}">
                <a16:creationId xmlns:a16="http://schemas.microsoft.com/office/drawing/2014/main" id="{1E4C25FE-53B0-4DCD-8823-9E516DDC608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8" b="14350"/>
          <a:stretch/>
        </p:blipFill>
        <p:spPr>
          <a:xfrm>
            <a:off x="9432418" y="1377587"/>
            <a:ext cx="1795761" cy="188376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59" name="TextBox 558">
            <a:extLst>
              <a:ext uri="{FF2B5EF4-FFF2-40B4-BE49-F238E27FC236}">
                <a16:creationId xmlns:a16="http://schemas.microsoft.com/office/drawing/2014/main" id="{D6EC5DF1-DBF4-40EF-B9B1-9C95C7EB9371}"/>
              </a:ext>
            </a:extLst>
          </p:cNvPr>
          <p:cNvSpPr txBox="1"/>
          <p:nvPr/>
        </p:nvSpPr>
        <p:spPr>
          <a:xfrm>
            <a:off x="2663714" y="1292449"/>
            <a:ext cx="9848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model coding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560" name="TextBox 559">
            <a:extLst>
              <a:ext uri="{FF2B5EF4-FFF2-40B4-BE49-F238E27FC236}">
                <a16:creationId xmlns:a16="http://schemas.microsoft.com/office/drawing/2014/main" id="{AC608DCF-BCDE-4E52-AB52-66F64BFB4419}"/>
              </a:ext>
            </a:extLst>
          </p:cNvPr>
          <p:cNvSpPr txBox="1"/>
          <p:nvPr/>
        </p:nvSpPr>
        <p:spPr>
          <a:xfrm>
            <a:off x="4274508" y="2014642"/>
            <a:ext cx="11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model </a:t>
            </a:r>
          </a:p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architect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561" name="TextBox 560">
            <a:extLst>
              <a:ext uri="{FF2B5EF4-FFF2-40B4-BE49-F238E27FC236}">
                <a16:creationId xmlns:a16="http://schemas.microsoft.com/office/drawing/2014/main" id="{13D44E5A-B7F4-4699-8972-D23BAD75BEF3}"/>
              </a:ext>
            </a:extLst>
          </p:cNvPr>
          <p:cNvSpPr txBox="1"/>
          <p:nvPr/>
        </p:nvSpPr>
        <p:spPr>
          <a:xfrm>
            <a:off x="8395482" y="1633262"/>
            <a:ext cx="11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hand</a:t>
            </a:r>
          </a:p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detect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562" name="TextBox 561">
            <a:extLst>
              <a:ext uri="{FF2B5EF4-FFF2-40B4-BE49-F238E27FC236}">
                <a16:creationId xmlns:a16="http://schemas.microsoft.com/office/drawing/2014/main" id="{CE848AC8-C2E0-4A96-A591-765F5427473E}"/>
              </a:ext>
            </a:extLst>
          </p:cNvPr>
          <p:cNvSpPr txBox="1"/>
          <p:nvPr/>
        </p:nvSpPr>
        <p:spPr>
          <a:xfrm>
            <a:off x="2418292" y="5015740"/>
            <a:ext cx="11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hand</a:t>
            </a:r>
          </a:p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detect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563" name="TextBox 562">
            <a:extLst>
              <a:ext uri="{FF2B5EF4-FFF2-40B4-BE49-F238E27FC236}">
                <a16:creationId xmlns:a16="http://schemas.microsoft.com/office/drawing/2014/main" id="{BC842D1C-5E65-45E6-BAA4-8B4F13569E92}"/>
              </a:ext>
            </a:extLst>
          </p:cNvPr>
          <p:cNvSpPr txBox="1"/>
          <p:nvPr/>
        </p:nvSpPr>
        <p:spPr>
          <a:xfrm>
            <a:off x="9082629" y="4967006"/>
            <a:ext cx="11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data</a:t>
            </a:r>
          </a:p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loader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23F272CF-664B-452C-91BB-A0EEA63A4C30}"/>
              </a:ext>
            </a:extLst>
          </p:cNvPr>
          <p:cNvSpPr txBox="1"/>
          <p:nvPr/>
        </p:nvSpPr>
        <p:spPr>
          <a:xfrm>
            <a:off x="1336279" y="3534973"/>
            <a:ext cx="984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GW Lee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4A0C3F0B-9857-4B66-9FBA-9C6762E4F7B2}"/>
              </a:ext>
            </a:extLst>
          </p:cNvPr>
          <p:cNvSpPr txBox="1"/>
          <p:nvPr/>
        </p:nvSpPr>
        <p:spPr>
          <a:xfrm>
            <a:off x="3578010" y="5861915"/>
            <a:ext cx="984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MY Lee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8ED18B8E-A4A5-4708-B3A4-6A9DBA021E49}"/>
              </a:ext>
            </a:extLst>
          </p:cNvPr>
          <p:cNvSpPr txBox="1"/>
          <p:nvPr/>
        </p:nvSpPr>
        <p:spPr>
          <a:xfrm>
            <a:off x="5717864" y="3576490"/>
            <a:ext cx="984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W Jo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047CD8B2-B334-4965-B4CA-61AFE50E10AE}"/>
              </a:ext>
            </a:extLst>
          </p:cNvPr>
          <p:cNvSpPr txBox="1"/>
          <p:nvPr/>
        </p:nvSpPr>
        <p:spPr>
          <a:xfrm>
            <a:off x="7976623" y="5879305"/>
            <a:ext cx="984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DC Han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0B716A7-4644-4020-9C00-462E9CF27907}"/>
              </a:ext>
            </a:extLst>
          </p:cNvPr>
          <p:cNvSpPr txBox="1"/>
          <p:nvPr/>
        </p:nvSpPr>
        <p:spPr>
          <a:xfrm>
            <a:off x="9877545" y="3568312"/>
            <a:ext cx="984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JH Park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6BDB2874-721B-4611-97AC-F594075042EA}"/>
              </a:ext>
            </a:extLst>
          </p:cNvPr>
          <p:cNvSpPr txBox="1"/>
          <p:nvPr/>
        </p:nvSpPr>
        <p:spPr>
          <a:xfrm>
            <a:off x="912019" y="3831616"/>
            <a:ext cx="1859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[git] </a:t>
            </a:r>
            <a:r>
              <a:rPr lang="en-US" altLang="ko-KR" b="1" u="sng" dirty="0">
                <a:solidFill>
                  <a:schemeClr val="bg1">
                    <a:lumMod val="8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KYUUUW</a:t>
            </a:r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  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20BE6DE4-472B-44C4-9AE2-5BBEB8C0AB23}"/>
              </a:ext>
            </a:extLst>
          </p:cNvPr>
          <p:cNvSpPr txBox="1"/>
          <p:nvPr/>
        </p:nvSpPr>
        <p:spPr>
          <a:xfrm>
            <a:off x="3190963" y="6149483"/>
            <a:ext cx="1859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[git]</a:t>
            </a:r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나눔스퀘어_ac" panose="020B0600000101010101" pitchFamily="50" charset="-127"/>
              </a:rPr>
              <a:t> </a:t>
            </a:r>
            <a:r>
              <a:rPr lang="en-US" altLang="ko-KR" b="1" dirty="0" err="1">
                <a:solidFill>
                  <a:schemeClr val="bg1">
                    <a:lumMod val="8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iammiori</a:t>
            </a:r>
            <a:r>
              <a:rPr lang="en-US" altLang="ko-KR" dirty="0"/>
              <a:t> </a:t>
            </a:r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  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A6581E75-F64A-4B13-BEB4-FD233763AF6E}"/>
              </a:ext>
            </a:extLst>
          </p:cNvPr>
          <p:cNvSpPr txBox="1"/>
          <p:nvPr/>
        </p:nvSpPr>
        <p:spPr>
          <a:xfrm>
            <a:off x="5325327" y="3845930"/>
            <a:ext cx="1859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나눔스퀘어_ac" panose="020B0600000101010101" pitchFamily="50" charset="-127"/>
              </a:rPr>
              <a:t>[git] </a:t>
            </a:r>
            <a:r>
              <a:rPr lang="en-US" altLang="ko-KR" b="1" u="sng" dirty="0">
                <a:solidFill>
                  <a:schemeClr val="bg1">
                    <a:lumMod val="8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Jo-won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  </a:t>
            </a:r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나눔스퀘어_ac" panose="020B0600000101010101" pitchFamily="50" charset="-127"/>
              </a:rPr>
              <a:t>  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1588A957-3B88-46EC-854F-9E9FED205571}"/>
              </a:ext>
            </a:extLst>
          </p:cNvPr>
          <p:cNvSpPr txBox="1"/>
          <p:nvPr/>
        </p:nvSpPr>
        <p:spPr>
          <a:xfrm>
            <a:off x="7622847" y="6160831"/>
            <a:ext cx="1859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나눔스퀘어_ac" panose="020B0600000101010101" pitchFamily="50" charset="-127"/>
              </a:rPr>
              <a:t>[git] </a:t>
            </a:r>
            <a:r>
              <a:rPr lang="en-US" altLang="ko-KR" b="1" u="sng" dirty="0">
                <a:solidFill>
                  <a:schemeClr val="bg1">
                    <a:lumMod val="8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big-</a:t>
            </a:r>
            <a:r>
              <a:rPr lang="en-US" altLang="ko-KR" b="1" u="sng" dirty="0" err="1">
                <a:solidFill>
                  <a:schemeClr val="bg1">
                    <a:lumMod val="8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chan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 </a:t>
            </a:r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나눔스퀘어_ac" panose="020B0600000101010101" pitchFamily="50" charset="-127"/>
              </a:rPr>
              <a:t>  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C59DCBF5-7FF4-407B-AA10-EEB0065D8949}"/>
              </a:ext>
            </a:extLst>
          </p:cNvPr>
          <p:cNvSpPr txBox="1"/>
          <p:nvPr/>
        </p:nvSpPr>
        <p:spPr>
          <a:xfrm>
            <a:off x="9494321" y="3853042"/>
            <a:ext cx="1859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나눔스퀘어_ac" panose="020B0600000101010101" pitchFamily="50" charset="-127"/>
              </a:rPr>
              <a:t>[git] </a:t>
            </a:r>
            <a:r>
              <a:rPr lang="en-US" altLang="ko-KR" b="1" u="sng" dirty="0" err="1">
                <a:solidFill>
                  <a:schemeClr val="bg1">
                    <a:lumMod val="8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joooooonie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 </a:t>
            </a:r>
            <a:r>
              <a:rPr lang="en-US" altLang="ko-KR" sz="1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나눔스퀘어_ac" panose="020B0600000101010101" pitchFamily="50" charset="-127"/>
              </a:rPr>
              <a:t>  </a:t>
            </a:r>
            <a:endParaRPr lang="ko-KR" altLang="en-US" sz="1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+mj-lt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6783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28D1A4-431F-41F1-B24C-788CE09D5BBB}"/>
              </a:ext>
            </a:extLst>
          </p:cNvPr>
          <p:cNvSpPr txBox="1"/>
          <p:nvPr/>
        </p:nvSpPr>
        <p:spPr>
          <a:xfrm>
            <a:off x="316947" y="2976940"/>
            <a:ext cx="78872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latin typeface="+mj-lt"/>
                <a:ea typeface="나눔스퀘어_ac" panose="020B0600000101010101" pitchFamily="50" charset="-127"/>
              </a:rPr>
              <a:t>DO YOU HAVE ANY</a:t>
            </a:r>
            <a:endParaRPr lang="ko-KR" altLang="en-US" sz="6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E05A5A-AACF-4C91-A836-CA42E56BFA31}"/>
              </a:ext>
            </a:extLst>
          </p:cNvPr>
          <p:cNvSpPr txBox="1"/>
          <p:nvPr/>
        </p:nvSpPr>
        <p:spPr>
          <a:xfrm>
            <a:off x="316946" y="4084936"/>
            <a:ext cx="78872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highlight>
                  <a:srgbClr val="FFC000"/>
                </a:highlight>
                <a:latin typeface="+mj-lt"/>
                <a:ea typeface="나눔스퀘어_ac" panose="020B0600000101010101" pitchFamily="50" charset="-127"/>
              </a:rPr>
              <a:t>QUESTION</a:t>
            </a:r>
            <a:endParaRPr lang="ko-KR" altLang="en-US" sz="6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highlight>
                <a:srgbClr val="FFC000"/>
              </a:highlight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A4A29E-AC2F-472C-8A5D-EEE3F6AD1416}"/>
              </a:ext>
            </a:extLst>
          </p:cNvPr>
          <p:cNvSpPr txBox="1"/>
          <p:nvPr/>
        </p:nvSpPr>
        <p:spPr>
          <a:xfrm>
            <a:off x="316947" y="5192932"/>
            <a:ext cx="78872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latin typeface="+mj-lt"/>
                <a:ea typeface="나눔스퀘어_ac" panose="020B0600000101010101" pitchFamily="50" charset="-127"/>
              </a:rPr>
              <a:t>FOR US?</a:t>
            </a:r>
            <a:endParaRPr lang="ko-KR" altLang="en-US" sz="6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latin typeface="+mj-lt"/>
              <a:ea typeface="나눔스퀘어_ac" panose="020B0600000101010101" pitchFamily="50" charset="-127"/>
            </a:endParaRPr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6F15C78C-DF10-42FF-9970-95785D378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0414" y="6407943"/>
            <a:ext cx="1478945" cy="365125"/>
          </a:xfrm>
        </p:spPr>
        <p:txBody>
          <a:bodyPr/>
          <a:lstStyle/>
          <a:p>
            <a:fld id="{0A607745-3C54-43D7-88CE-F8C0077D14C8}" type="slidenum">
              <a:rPr lang="ko-KR" altLang="en-US" smtClean="0"/>
              <a:pPr/>
              <a:t>20</a:t>
            </a:fld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308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30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831547" y="1859340"/>
            <a:ext cx="65289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dirty="0">
                <a:ln>
                  <a:solidFill>
                    <a:schemeClr val="bg1">
                      <a:lumMod val="65000"/>
                      <a:alpha val="6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스퀘어_ac" panose="020B0600000101010101" pitchFamily="50" charset="-127"/>
              </a:rPr>
              <a:t>SEE MORE</a:t>
            </a:r>
            <a:endParaRPr lang="ko-KR" altLang="en-US" sz="6600" b="1" dirty="0">
              <a:ln>
                <a:solidFill>
                  <a:schemeClr val="bg1">
                    <a:lumMod val="65000"/>
                    <a:alpha val="65000"/>
                  </a:schemeClr>
                </a:solidFill>
              </a:ln>
              <a:solidFill>
                <a:schemeClr val="bg1"/>
              </a:solidFill>
              <a:latin typeface="+mj-lt"/>
              <a:ea typeface="나눔스퀘어_ac" panose="020B0600000101010101" pitchFamily="50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431371" y="260648"/>
            <a:ext cx="11617291" cy="2491891"/>
            <a:chOff x="323528" y="195486"/>
            <a:chExt cx="8712968" cy="1868918"/>
          </a:xfrm>
        </p:grpSpPr>
        <p:sp>
          <p:nvSpPr>
            <p:cNvPr id="25" name="TextBox 24"/>
            <p:cNvSpPr txBox="1"/>
            <p:nvPr/>
          </p:nvSpPr>
          <p:spPr>
            <a:xfrm>
              <a:off x="1835696" y="1275606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308304" y="987574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843808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15616" y="105958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436096" y="771550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940152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619672" y="1428006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115616" y="339502"/>
              <a:ext cx="432048" cy="284742"/>
            </a:xfrm>
            <a:prstGeom prst="rect">
              <a:avLst/>
            </a:prstGeom>
            <a:noFill/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115616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572544" y="11483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059832" y="98757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339752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123728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084168" y="26749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380312" y="134761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835696" y="627534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427984" y="41151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851920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516216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956376" y="1131590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355976" y="843558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95536" y="91556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2352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172400" y="1779662"/>
              <a:ext cx="43204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228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*</a:t>
              </a:r>
              <a:endParaRPr lang="ko-KR" altLang="en-US" sz="1867" dirty="0">
                <a:solidFill>
                  <a:srgbClr val="FFC000"/>
                </a:solidFill>
                <a:effectLst>
                  <a:glow rad="228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604448" y="195486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8244408" y="69954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7380312" y="339502"/>
              <a:ext cx="432048" cy="28474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867" dirty="0">
                  <a:solidFill>
                    <a:srgbClr val="FFC000"/>
                  </a:solidFill>
                  <a:effectLst>
                    <a:glow rad="101600">
                      <a:srgbClr val="FFC000">
                        <a:alpha val="40000"/>
                      </a:srgbClr>
                    </a:glow>
                  </a:effectLst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.</a:t>
              </a:r>
              <a:endParaRPr lang="ko-KR" altLang="en-US" sz="1867" dirty="0">
                <a:solidFill>
                  <a:srgbClr val="FFC000"/>
                </a:solidFill>
                <a:effectLst>
                  <a:glow rad="101600">
                    <a:srgbClr val="FFC000">
                      <a:alpha val="40000"/>
                    </a:srgbClr>
                  </a:glo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  <p:pic>
        <p:nvPicPr>
          <p:cNvPr id="36" name="그림 35">
            <a:extLst>
              <a:ext uri="{FF2B5EF4-FFF2-40B4-BE49-F238E27FC236}">
                <a16:creationId xmlns:a16="http://schemas.microsoft.com/office/drawing/2014/main" id="{E22D79E0-84E3-4A9A-9E37-055DD67C43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2870" y="4768591"/>
            <a:ext cx="775694" cy="775694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716AF7CC-BFA1-433F-B15E-1D8401C7DC0F}"/>
              </a:ext>
            </a:extLst>
          </p:cNvPr>
          <p:cNvSpPr/>
          <p:nvPr/>
        </p:nvSpPr>
        <p:spPr>
          <a:xfrm>
            <a:off x="1957318" y="3429000"/>
            <a:ext cx="8466798" cy="968628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solidFill>
              <a:srgbClr val="9E45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hlinkClick r:id="rId3"/>
              </a:rPr>
              <a:t>https://github.com/Jo-won/C3D_LSTM_SignLanguage_Pytorch</a:t>
            </a:r>
            <a:endParaRPr lang="ko-KR" altLang="en-US" sz="2000" dirty="0">
              <a:solidFill>
                <a:srgbClr val="64298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06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rgbClr val="FFC000"/>
            </a:gs>
            <a:gs pos="0">
              <a:srgbClr val="FFC000"/>
            </a:gs>
            <a:gs pos="57000">
              <a:srgbClr val="D6A30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5102402" y="1476422"/>
            <a:ext cx="2016224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733" dirty="0">
                <a:ln>
                  <a:solidFill>
                    <a:schemeClr val="tx1">
                      <a:lumMod val="50000"/>
                      <a:lumOff val="50000"/>
                      <a:alpha val="10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10000"/>
                    </a:prst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목차</a:t>
            </a:r>
          </a:p>
        </p:txBody>
      </p:sp>
      <p:grpSp>
        <p:nvGrpSpPr>
          <p:cNvPr id="23" name="그룹 22"/>
          <p:cNvGrpSpPr/>
          <p:nvPr/>
        </p:nvGrpSpPr>
        <p:grpSpPr>
          <a:xfrm>
            <a:off x="4430328" y="2244508"/>
            <a:ext cx="3360373" cy="96011"/>
            <a:chOff x="3851920" y="1707654"/>
            <a:chExt cx="2520280" cy="72008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3851920" y="1707654"/>
              <a:ext cx="2520280" cy="0"/>
            </a:xfrm>
            <a:prstGeom prst="line">
              <a:avLst/>
            </a:prstGeom>
            <a:ln w="57150">
              <a:solidFill>
                <a:srgbClr val="684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3851920" y="1779662"/>
              <a:ext cx="2520280" cy="0"/>
            </a:xfrm>
            <a:prstGeom prst="line">
              <a:avLst/>
            </a:prstGeom>
            <a:ln w="9525">
              <a:solidFill>
                <a:srgbClr val="684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직사각형 19"/>
          <p:cNvSpPr/>
          <p:nvPr/>
        </p:nvSpPr>
        <p:spPr>
          <a:xfrm>
            <a:off x="4574343" y="2628550"/>
            <a:ext cx="3168352" cy="3840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7358653" y="2340519"/>
            <a:ext cx="192021" cy="480053"/>
            <a:chOff x="5508104" y="1779662"/>
            <a:chExt cx="144016" cy="360040"/>
          </a:xfrm>
        </p:grpSpPr>
        <p:sp>
          <p:nvSpPr>
            <p:cNvPr id="29" name="타원 28"/>
            <p:cNvSpPr/>
            <p:nvPr/>
          </p:nvSpPr>
          <p:spPr>
            <a:xfrm>
              <a:off x="5508104" y="1995686"/>
              <a:ext cx="144016" cy="144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28" name="직선 연결선 27"/>
            <p:cNvCxnSpPr/>
            <p:nvPr/>
          </p:nvCxnSpPr>
          <p:spPr>
            <a:xfrm>
              <a:off x="5580112" y="1779662"/>
              <a:ext cx="0" cy="288032"/>
            </a:xfrm>
            <a:prstGeom prst="line">
              <a:avLst/>
            </a:prstGeom>
            <a:ln w="9525" cap="flat">
              <a:solidFill>
                <a:srgbClr val="684F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/>
          <p:cNvGrpSpPr/>
          <p:nvPr/>
        </p:nvGrpSpPr>
        <p:grpSpPr>
          <a:xfrm>
            <a:off x="4766365" y="2340519"/>
            <a:ext cx="192021" cy="480053"/>
            <a:chOff x="5508104" y="1779662"/>
            <a:chExt cx="144016" cy="360040"/>
          </a:xfrm>
        </p:grpSpPr>
        <p:sp>
          <p:nvSpPr>
            <p:cNvPr id="34" name="타원 33"/>
            <p:cNvSpPr/>
            <p:nvPr/>
          </p:nvSpPr>
          <p:spPr>
            <a:xfrm>
              <a:off x="5508104" y="1995686"/>
              <a:ext cx="144016" cy="144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35" name="직선 연결선 34"/>
            <p:cNvCxnSpPr/>
            <p:nvPr/>
          </p:nvCxnSpPr>
          <p:spPr>
            <a:xfrm>
              <a:off x="5580112" y="1779662"/>
              <a:ext cx="0" cy="288032"/>
            </a:xfrm>
            <a:prstGeom prst="line">
              <a:avLst/>
            </a:prstGeom>
            <a:ln w="9525" cap="flat">
              <a:solidFill>
                <a:srgbClr val="684F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5159200" y="2652053"/>
            <a:ext cx="1920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01/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주제선정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</a:t>
            </a:r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4574343" y="3300625"/>
            <a:ext cx="3168352" cy="3840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71" name="그룹 70"/>
          <p:cNvGrpSpPr/>
          <p:nvPr/>
        </p:nvGrpSpPr>
        <p:grpSpPr>
          <a:xfrm>
            <a:off x="7358653" y="3012593"/>
            <a:ext cx="192021" cy="480053"/>
            <a:chOff x="5508104" y="1779662"/>
            <a:chExt cx="144016" cy="360040"/>
          </a:xfrm>
        </p:grpSpPr>
        <p:sp>
          <p:nvSpPr>
            <p:cNvPr id="72" name="타원 71"/>
            <p:cNvSpPr/>
            <p:nvPr/>
          </p:nvSpPr>
          <p:spPr>
            <a:xfrm>
              <a:off x="5508104" y="1995686"/>
              <a:ext cx="144016" cy="144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73" name="직선 연결선 72"/>
            <p:cNvCxnSpPr/>
            <p:nvPr/>
          </p:nvCxnSpPr>
          <p:spPr>
            <a:xfrm>
              <a:off x="5580112" y="1779662"/>
              <a:ext cx="0" cy="288032"/>
            </a:xfrm>
            <a:prstGeom prst="line">
              <a:avLst/>
            </a:prstGeom>
            <a:ln w="9525" cap="flat">
              <a:solidFill>
                <a:srgbClr val="684F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그룹 73"/>
          <p:cNvGrpSpPr/>
          <p:nvPr/>
        </p:nvGrpSpPr>
        <p:grpSpPr>
          <a:xfrm>
            <a:off x="4766365" y="3012593"/>
            <a:ext cx="192021" cy="480053"/>
            <a:chOff x="5508104" y="1779662"/>
            <a:chExt cx="144016" cy="360040"/>
          </a:xfrm>
        </p:grpSpPr>
        <p:sp>
          <p:nvSpPr>
            <p:cNvPr id="75" name="타원 74"/>
            <p:cNvSpPr/>
            <p:nvPr/>
          </p:nvSpPr>
          <p:spPr>
            <a:xfrm>
              <a:off x="5508104" y="1995686"/>
              <a:ext cx="144016" cy="144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76" name="직선 연결선 75"/>
            <p:cNvCxnSpPr/>
            <p:nvPr/>
          </p:nvCxnSpPr>
          <p:spPr>
            <a:xfrm>
              <a:off x="5580112" y="1779662"/>
              <a:ext cx="0" cy="288032"/>
            </a:xfrm>
            <a:prstGeom prst="line">
              <a:avLst/>
            </a:prstGeom>
            <a:ln w="9525" cap="flat">
              <a:solidFill>
                <a:srgbClr val="684F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extBox 76"/>
          <p:cNvSpPr txBox="1"/>
          <p:nvPr/>
        </p:nvSpPr>
        <p:spPr>
          <a:xfrm>
            <a:off x="5176784" y="3327001"/>
            <a:ext cx="1920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02/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모델 선정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분석</a:t>
            </a:r>
          </a:p>
        </p:txBody>
      </p:sp>
      <p:sp>
        <p:nvSpPr>
          <p:cNvPr id="78" name="직사각형 77"/>
          <p:cNvSpPr/>
          <p:nvPr/>
        </p:nvSpPr>
        <p:spPr>
          <a:xfrm>
            <a:off x="4574343" y="3972700"/>
            <a:ext cx="3168352" cy="3840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79" name="그룹 78"/>
          <p:cNvGrpSpPr/>
          <p:nvPr/>
        </p:nvGrpSpPr>
        <p:grpSpPr>
          <a:xfrm>
            <a:off x="7358653" y="3684668"/>
            <a:ext cx="192021" cy="480053"/>
            <a:chOff x="5508104" y="1779662"/>
            <a:chExt cx="144016" cy="360040"/>
          </a:xfrm>
        </p:grpSpPr>
        <p:sp>
          <p:nvSpPr>
            <p:cNvPr id="80" name="타원 79"/>
            <p:cNvSpPr/>
            <p:nvPr/>
          </p:nvSpPr>
          <p:spPr>
            <a:xfrm>
              <a:off x="5508104" y="1995686"/>
              <a:ext cx="144016" cy="144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81" name="직선 연결선 80"/>
            <p:cNvCxnSpPr/>
            <p:nvPr/>
          </p:nvCxnSpPr>
          <p:spPr>
            <a:xfrm>
              <a:off x="5580112" y="1779662"/>
              <a:ext cx="0" cy="288032"/>
            </a:xfrm>
            <a:prstGeom prst="line">
              <a:avLst/>
            </a:prstGeom>
            <a:ln w="9525" cap="flat">
              <a:solidFill>
                <a:srgbClr val="684F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그룹 81"/>
          <p:cNvGrpSpPr/>
          <p:nvPr/>
        </p:nvGrpSpPr>
        <p:grpSpPr>
          <a:xfrm>
            <a:off x="4766365" y="3684668"/>
            <a:ext cx="192021" cy="480053"/>
            <a:chOff x="5508104" y="1779662"/>
            <a:chExt cx="144016" cy="360040"/>
          </a:xfrm>
        </p:grpSpPr>
        <p:sp>
          <p:nvSpPr>
            <p:cNvPr id="83" name="타원 82"/>
            <p:cNvSpPr/>
            <p:nvPr/>
          </p:nvSpPr>
          <p:spPr>
            <a:xfrm>
              <a:off x="5508104" y="1995686"/>
              <a:ext cx="144016" cy="144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84" name="직선 연결선 83"/>
            <p:cNvCxnSpPr/>
            <p:nvPr/>
          </p:nvCxnSpPr>
          <p:spPr>
            <a:xfrm>
              <a:off x="5580112" y="1779662"/>
              <a:ext cx="0" cy="288032"/>
            </a:xfrm>
            <a:prstGeom prst="line">
              <a:avLst/>
            </a:prstGeom>
            <a:ln w="9525" cap="flat">
              <a:solidFill>
                <a:srgbClr val="684F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TextBox 84"/>
          <p:cNvSpPr txBox="1"/>
          <p:nvPr/>
        </p:nvSpPr>
        <p:spPr>
          <a:xfrm>
            <a:off x="5167992" y="3999076"/>
            <a:ext cx="1920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03/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모델 평가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4574343" y="4644774"/>
            <a:ext cx="3168352" cy="3840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87" name="그룹 86"/>
          <p:cNvGrpSpPr/>
          <p:nvPr/>
        </p:nvGrpSpPr>
        <p:grpSpPr>
          <a:xfrm>
            <a:off x="7358653" y="4356743"/>
            <a:ext cx="192021" cy="480053"/>
            <a:chOff x="5508104" y="1779662"/>
            <a:chExt cx="144016" cy="360040"/>
          </a:xfrm>
        </p:grpSpPr>
        <p:sp>
          <p:nvSpPr>
            <p:cNvPr id="88" name="타원 87"/>
            <p:cNvSpPr/>
            <p:nvPr/>
          </p:nvSpPr>
          <p:spPr>
            <a:xfrm>
              <a:off x="5508104" y="1995686"/>
              <a:ext cx="144016" cy="144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89" name="직선 연결선 88"/>
            <p:cNvCxnSpPr/>
            <p:nvPr/>
          </p:nvCxnSpPr>
          <p:spPr>
            <a:xfrm>
              <a:off x="5580112" y="1779662"/>
              <a:ext cx="0" cy="288032"/>
            </a:xfrm>
            <a:prstGeom prst="line">
              <a:avLst/>
            </a:prstGeom>
            <a:ln w="9525" cap="flat">
              <a:solidFill>
                <a:srgbClr val="684F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/>
          <p:cNvGrpSpPr/>
          <p:nvPr/>
        </p:nvGrpSpPr>
        <p:grpSpPr>
          <a:xfrm>
            <a:off x="4766365" y="4356743"/>
            <a:ext cx="192021" cy="480053"/>
            <a:chOff x="5508104" y="1779662"/>
            <a:chExt cx="144016" cy="360040"/>
          </a:xfrm>
        </p:grpSpPr>
        <p:sp>
          <p:nvSpPr>
            <p:cNvPr id="91" name="타원 90"/>
            <p:cNvSpPr/>
            <p:nvPr/>
          </p:nvSpPr>
          <p:spPr>
            <a:xfrm>
              <a:off x="5508104" y="1995686"/>
              <a:ext cx="144016" cy="144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92" name="직선 연결선 91"/>
            <p:cNvCxnSpPr/>
            <p:nvPr/>
          </p:nvCxnSpPr>
          <p:spPr>
            <a:xfrm>
              <a:off x="5580112" y="1779662"/>
              <a:ext cx="0" cy="288032"/>
            </a:xfrm>
            <a:prstGeom prst="line">
              <a:avLst/>
            </a:prstGeom>
            <a:ln w="9525" cap="flat">
              <a:solidFill>
                <a:srgbClr val="684F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TextBox 92"/>
          <p:cNvSpPr txBox="1"/>
          <p:nvPr/>
        </p:nvSpPr>
        <p:spPr>
          <a:xfrm>
            <a:off x="5176784" y="4668277"/>
            <a:ext cx="1920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04/ 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참고 문헌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EF38E7D-902D-4E69-8BD2-07309CD657B4}"/>
              </a:ext>
            </a:extLst>
          </p:cNvPr>
          <p:cNvSpPr/>
          <p:nvPr/>
        </p:nvSpPr>
        <p:spPr>
          <a:xfrm>
            <a:off x="4574343" y="5300781"/>
            <a:ext cx="3168352" cy="3840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9B2491C-1D7A-455E-9C6A-282A879EB877}"/>
              </a:ext>
            </a:extLst>
          </p:cNvPr>
          <p:cNvGrpSpPr/>
          <p:nvPr/>
        </p:nvGrpSpPr>
        <p:grpSpPr>
          <a:xfrm>
            <a:off x="7358653" y="5012750"/>
            <a:ext cx="192021" cy="480053"/>
            <a:chOff x="5508104" y="1779662"/>
            <a:chExt cx="144016" cy="360040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BB709B76-7254-4D75-BDC5-FAED1F4D2E49}"/>
                </a:ext>
              </a:extLst>
            </p:cNvPr>
            <p:cNvSpPr/>
            <p:nvPr/>
          </p:nvSpPr>
          <p:spPr>
            <a:xfrm>
              <a:off x="5508104" y="1995686"/>
              <a:ext cx="144016" cy="144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FB2EF94E-3AFE-49DE-AFAF-3A5A2DCDE576}"/>
                </a:ext>
              </a:extLst>
            </p:cNvPr>
            <p:cNvCxnSpPr/>
            <p:nvPr/>
          </p:nvCxnSpPr>
          <p:spPr>
            <a:xfrm>
              <a:off x="5580112" y="1779662"/>
              <a:ext cx="0" cy="288032"/>
            </a:xfrm>
            <a:prstGeom prst="line">
              <a:avLst/>
            </a:prstGeom>
            <a:ln w="9525" cap="flat">
              <a:solidFill>
                <a:srgbClr val="684F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22AA462-D8FD-4379-9777-28698C70806F}"/>
              </a:ext>
            </a:extLst>
          </p:cNvPr>
          <p:cNvGrpSpPr/>
          <p:nvPr/>
        </p:nvGrpSpPr>
        <p:grpSpPr>
          <a:xfrm>
            <a:off x="4766365" y="5012750"/>
            <a:ext cx="192021" cy="480053"/>
            <a:chOff x="5508104" y="1779662"/>
            <a:chExt cx="144016" cy="360040"/>
          </a:xfrm>
        </p:grpSpPr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358B2EE-024D-43D3-977E-02B73CE7633F}"/>
                </a:ext>
              </a:extLst>
            </p:cNvPr>
            <p:cNvSpPr/>
            <p:nvPr/>
          </p:nvSpPr>
          <p:spPr>
            <a:xfrm>
              <a:off x="5508104" y="1995686"/>
              <a:ext cx="144016" cy="144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82D13B1B-2E69-4D1F-802D-C6DDBAF0F238}"/>
                </a:ext>
              </a:extLst>
            </p:cNvPr>
            <p:cNvCxnSpPr/>
            <p:nvPr/>
          </p:nvCxnSpPr>
          <p:spPr>
            <a:xfrm>
              <a:off x="5580112" y="1779662"/>
              <a:ext cx="0" cy="288032"/>
            </a:xfrm>
            <a:prstGeom prst="line">
              <a:avLst/>
            </a:prstGeom>
            <a:ln w="9525" cap="flat">
              <a:solidFill>
                <a:srgbClr val="684F00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85BBECF4-B9D6-46EE-A9AA-F39E925BD4D7}"/>
              </a:ext>
            </a:extLst>
          </p:cNvPr>
          <p:cNvSpPr txBox="1"/>
          <p:nvPr/>
        </p:nvSpPr>
        <p:spPr>
          <a:xfrm>
            <a:off x="5167992" y="5324284"/>
            <a:ext cx="1920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05/ Q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&amp;</a:t>
            </a:r>
            <a:r>
              <a:rPr lang="ko-KR" altLang="en-US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 </a:t>
            </a:r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</p:cSld>
  <p:clrMapOvr>
    <a:masterClrMapping/>
  </p:clrMapOvr>
  <p:transition>
    <p:pull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8E91812-593D-419D-B8E3-627A58D1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6B2CFB-E382-492D-930D-3115DB2E3D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00256"/>
            <a:ext cx="2943196" cy="504825"/>
          </a:xfrm>
        </p:spPr>
        <p:txBody>
          <a:bodyPr>
            <a:noAutofit/>
          </a:bodyPr>
          <a:lstStyle/>
          <a:p>
            <a:r>
              <a:rPr lang="ko-KR" altLang="en-US" dirty="0"/>
              <a:t>의사소통</a:t>
            </a:r>
          </a:p>
        </p:txBody>
      </p:sp>
      <p:pic>
        <p:nvPicPr>
          <p:cNvPr id="1028" name="Picture 4" descr="ì¤ì íê¸° ì¼ë¬ì¤í¸ì ëí ì´ë¯¸ì§ ê²ìê²°ê³¼">
            <a:extLst>
              <a:ext uri="{FF2B5EF4-FFF2-40B4-BE49-F238E27FC236}">
                <a16:creationId xmlns:a16="http://schemas.microsoft.com/office/drawing/2014/main" id="{897455DD-BE9D-498B-975B-2E6EAB2127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7719" y1="44724" x2="75586" y2="442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63" t="27936" r="58069" b="34815"/>
          <a:stretch/>
        </p:blipFill>
        <p:spPr bwMode="auto">
          <a:xfrm>
            <a:off x="915938" y="2969587"/>
            <a:ext cx="2280424" cy="255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ì¤ì íê¸° ì¼ë¬ì¤í¸ì ëí ì´ë¯¸ì§ ê²ìê²°ê³¼">
            <a:extLst>
              <a:ext uri="{FF2B5EF4-FFF2-40B4-BE49-F238E27FC236}">
                <a16:creationId xmlns:a16="http://schemas.microsoft.com/office/drawing/2014/main" id="{02FDB47C-182F-4BB4-AC29-2AED5539A8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7719" y1="44724" x2="75586" y2="442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630" t="30266" r="6536" b="35660"/>
          <a:stretch/>
        </p:blipFill>
        <p:spPr bwMode="auto">
          <a:xfrm>
            <a:off x="7624879" y="988386"/>
            <a:ext cx="2510971" cy="233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3" name="잉크 52">
                <a:extLst>
                  <a:ext uri="{FF2B5EF4-FFF2-40B4-BE49-F238E27FC236}">
                    <a16:creationId xmlns:a16="http://schemas.microsoft.com/office/drawing/2014/main" id="{B2C81985-9699-46AB-A8A2-E29C33A2D782}"/>
                  </a:ext>
                </a:extLst>
              </p14:cNvPr>
              <p14:cNvContentPartPr/>
              <p14:nvPr/>
            </p14:nvContentPartPr>
            <p14:xfrm>
              <a:off x="2051190" y="4742715"/>
              <a:ext cx="1698480" cy="1015920"/>
            </p14:xfrm>
          </p:contentPart>
        </mc:Choice>
        <mc:Fallback xmlns="">
          <p:pic>
            <p:nvPicPr>
              <p:cNvPr id="53" name="잉크 52">
                <a:extLst>
                  <a:ext uri="{FF2B5EF4-FFF2-40B4-BE49-F238E27FC236}">
                    <a16:creationId xmlns:a16="http://schemas.microsoft.com/office/drawing/2014/main" id="{B2C81985-9699-46AB-A8A2-E29C33A2D78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15190" y="4707075"/>
                <a:ext cx="1770120" cy="10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5" name="잉크 54">
                <a:extLst>
                  <a:ext uri="{FF2B5EF4-FFF2-40B4-BE49-F238E27FC236}">
                    <a16:creationId xmlns:a16="http://schemas.microsoft.com/office/drawing/2014/main" id="{BEB81F44-91CE-44A2-8730-5CD7E81992FF}"/>
                  </a:ext>
                </a:extLst>
              </p14:cNvPr>
              <p14:cNvContentPartPr/>
              <p14:nvPr/>
            </p14:nvContentPartPr>
            <p14:xfrm>
              <a:off x="6753631" y="2613193"/>
              <a:ext cx="1667160" cy="1041480"/>
            </p14:xfrm>
          </p:contentPart>
        </mc:Choice>
        <mc:Fallback xmlns="">
          <p:pic>
            <p:nvPicPr>
              <p:cNvPr id="55" name="잉크 54">
                <a:extLst>
                  <a:ext uri="{FF2B5EF4-FFF2-40B4-BE49-F238E27FC236}">
                    <a16:creationId xmlns:a16="http://schemas.microsoft.com/office/drawing/2014/main" id="{BEB81F44-91CE-44A2-8730-5CD7E81992F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17631" y="2577553"/>
                <a:ext cx="1738800" cy="1113120"/>
              </a:xfrm>
              <a:prstGeom prst="rect">
                <a:avLst/>
              </a:prstGeom>
            </p:spPr>
          </p:pic>
        </mc:Fallback>
      </mc:AlternateContent>
      <p:sp>
        <p:nvSpPr>
          <p:cNvPr id="59" name="모서리가 둥근 직사각형 30">
            <a:extLst>
              <a:ext uri="{FF2B5EF4-FFF2-40B4-BE49-F238E27FC236}">
                <a16:creationId xmlns:a16="http://schemas.microsoft.com/office/drawing/2014/main" id="{F09408D0-34E9-4638-934B-962E59900EC8}"/>
              </a:ext>
            </a:extLst>
          </p:cNvPr>
          <p:cNvSpPr/>
          <p:nvPr/>
        </p:nvSpPr>
        <p:spPr>
          <a:xfrm>
            <a:off x="-91467" y="1218529"/>
            <a:ext cx="3456350" cy="360040"/>
          </a:xfrm>
          <a:prstGeom prst="roundRect">
            <a:avLst>
              <a:gd name="adj" fmla="val 26455"/>
            </a:avLst>
          </a:prstGeom>
          <a:solidFill>
            <a:srgbClr val="59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274427F-763F-41AD-9021-E47C65E2B8AB}"/>
              </a:ext>
            </a:extLst>
          </p:cNvPr>
          <p:cNvSpPr txBox="1"/>
          <p:nvPr/>
        </p:nvSpPr>
        <p:spPr>
          <a:xfrm>
            <a:off x="484599" y="1218479"/>
            <a:ext cx="403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의사소통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; Communication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4F2E91F-AFF1-43C1-9F39-8D2861684984}"/>
              </a:ext>
            </a:extLst>
          </p:cNvPr>
          <p:cNvSpPr txBox="1"/>
          <p:nvPr/>
        </p:nvSpPr>
        <p:spPr>
          <a:xfrm>
            <a:off x="1107440" y="1938304"/>
            <a:ext cx="3919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사람들 간 생각이나</a:t>
            </a:r>
            <a:r>
              <a:rPr lang="en-US" altLang="ko-KR" dirty="0"/>
              <a:t>, </a:t>
            </a:r>
            <a:r>
              <a:rPr lang="ko-KR" altLang="en-US" dirty="0"/>
              <a:t>감정을 교환하는 행위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11FAEE-716D-4359-80BC-9F915FB4B116}"/>
              </a:ext>
            </a:extLst>
          </p:cNvPr>
          <p:cNvSpPr txBox="1"/>
          <p:nvPr/>
        </p:nvSpPr>
        <p:spPr>
          <a:xfrm>
            <a:off x="3782507" y="3464913"/>
            <a:ext cx="24865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청각 장애인과 비장애인의</a:t>
            </a:r>
            <a:endParaRPr lang="en-US" altLang="ko-KR" dirty="0"/>
          </a:p>
          <a:p>
            <a:pPr algn="ctr"/>
            <a:r>
              <a:rPr lang="ko-KR" altLang="en-US" dirty="0"/>
              <a:t>소통 수단 </a:t>
            </a:r>
            <a:r>
              <a:rPr lang="en-US" altLang="ko-KR" dirty="0"/>
              <a:t>: </a:t>
            </a:r>
            <a:r>
              <a:rPr lang="ko-KR" altLang="en-US" dirty="0">
                <a:highlight>
                  <a:srgbClr val="FFC000"/>
                </a:highlight>
              </a:rPr>
              <a:t>수화</a:t>
            </a:r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2DB9D760-28B1-4612-9A75-9B21047E1877}"/>
              </a:ext>
            </a:extLst>
          </p:cNvPr>
          <p:cNvCxnSpPr>
            <a:cxnSpLocks/>
          </p:cNvCxnSpPr>
          <p:nvPr/>
        </p:nvCxnSpPr>
        <p:spPr>
          <a:xfrm>
            <a:off x="4328160" y="2529840"/>
            <a:ext cx="304800" cy="65024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17EB1784-0A5C-41DB-B6E2-B0360FD336AA}"/>
              </a:ext>
            </a:extLst>
          </p:cNvPr>
          <p:cNvCxnSpPr>
            <a:cxnSpLocks/>
          </p:cNvCxnSpPr>
          <p:nvPr/>
        </p:nvCxnSpPr>
        <p:spPr>
          <a:xfrm>
            <a:off x="5639165" y="4335117"/>
            <a:ext cx="579120" cy="49984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EB927024-DA03-4CF7-ACEC-098E756419C4}"/>
              </a:ext>
            </a:extLst>
          </p:cNvPr>
          <p:cNvSpPr txBox="1"/>
          <p:nvPr/>
        </p:nvSpPr>
        <p:spPr>
          <a:xfrm>
            <a:off x="6581967" y="5279480"/>
            <a:ext cx="228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“</a:t>
            </a:r>
            <a:r>
              <a:rPr lang="ko-KR" altLang="en-US" dirty="0"/>
              <a:t>수화</a:t>
            </a:r>
            <a:r>
              <a:rPr lang="en-US" altLang="ko-KR" dirty="0"/>
              <a:t>”</a:t>
            </a:r>
            <a:r>
              <a:rPr lang="ko-KR" altLang="en-US" dirty="0"/>
              <a:t> 를 분류 해 볼까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087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8E91812-593D-419D-B8E3-627A58D1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ko-KR" altLang="en-US" dirty="0"/>
              <a:t>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6B2CFB-E382-492D-930D-3115DB2E3D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00256"/>
            <a:ext cx="2943196" cy="504825"/>
          </a:xfrm>
        </p:spPr>
        <p:txBody>
          <a:bodyPr>
            <a:noAutofit/>
          </a:bodyPr>
          <a:lstStyle/>
          <a:p>
            <a:r>
              <a:rPr lang="ko-KR" altLang="en-US" dirty="0"/>
              <a:t>음성 </a:t>
            </a:r>
            <a:r>
              <a:rPr lang="en-US" altLang="ko-KR" dirty="0"/>
              <a:t>-&gt; </a:t>
            </a:r>
            <a:r>
              <a:rPr lang="ko-KR" altLang="en-US" dirty="0"/>
              <a:t>수화 </a:t>
            </a:r>
            <a:r>
              <a:rPr lang="en-US" altLang="ko-KR" dirty="0"/>
              <a:t>-&gt; ?</a:t>
            </a:r>
            <a:r>
              <a:rPr lang="ko-KR" altLang="en-US" dirty="0"/>
              <a:t> </a:t>
            </a:r>
          </a:p>
        </p:txBody>
      </p:sp>
      <p:pic>
        <p:nvPicPr>
          <p:cNvPr id="4" name="KakaoTalk_Video_20190623_2034_42_851">
            <a:hlinkClick r:id="" action="ppaction://media"/>
            <a:extLst>
              <a:ext uri="{FF2B5EF4-FFF2-40B4-BE49-F238E27FC236}">
                <a16:creationId xmlns:a16="http://schemas.microsoft.com/office/drawing/2014/main" id="{737059C2-F222-4C73-A451-074AB46F51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3730" y="1805777"/>
            <a:ext cx="3422709" cy="39361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8B7CA4-D02F-403F-92C0-6F11DF56BB0B}"/>
              </a:ext>
            </a:extLst>
          </p:cNvPr>
          <p:cNvSpPr txBox="1"/>
          <p:nvPr/>
        </p:nvSpPr>
        <p:spPr>
          <a:xfrm>
            <a:off x="5058685" y="1805777"/>
            <a:ext cx="3993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/>
              <a:t>Naver</a:t>
            </a:r>
            <a:r>
              <a:rPr lang="en-US" altLang="ko-KR" dirty="0"/>
              <a:t> </a:t>
            </a:r>
            <a:r>
              <a:rPr lang="en-US" altLang="ko-KR" dirty="0" err="1"/>
              <a:t>Clova</a:t>
            </a:r>
            <a:r>
              <a:rPr lang="en-US" altLang="ko-KR" dirty="0"/>
              <a:t> AI </a:t>
            </a:r>
            <a:r>
              <a:rPr lang="ko-KR" altLang="en-US" dirty="0"/>
              <a:t>에 근무중인 </a:t>
            </a:r>
            <a:r>
              <a:rPr lang="en-US" altLang="ko-KR" dirty="0"/>
              <a:t>‘</a:t>
            </a:r>
            <a:r>
              <a:rPr lang="ko-KR" altLang="en-US" dirty="0"/>
              <a:t>김윤기</a:t>
            </a:r>
            <a:r>
              <a:rPr lang="en-US" altLang="ko-KR" dirty="0"/>
              <a:t>’</a:t>
            </a:r>
            <a:r>
              <a:rPr lang="ko-KR" altLang="en-US" dirty="0"/>
              <a:t>님이 </a:t>
            </a:r>
            <a:endParaRPr lang="en-US" altLang="ko-KR" dirty="0"/>
          </a:p>
          <a:p>
            <a:pPr algn="ctr"/>
            <a:r>
              <a:rPr lang="ko-KR" altLang="en-US" dirty="0">
                <a:highlight>
                  <a:srgbClr val="FFC000"/>
                </a:highlight>
              </a:rPr>
              <a:t>음성을 수화영상</a:t>
            </a:r>
            <a:r>
              <a:rPr lang="ko-KR" altLang="en-US" dirty="0"/>
              <a:t>으로 하는 인공지능을 시도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AA37E93-3379-430D-8CAB-0A13D9FE202F}"/>
              </a:ext>
            </a:extLst>
          </p:cNvPr>
          <p:cNvSpPr/>
          <p:nvPr/>
        </p:nvSpPr>
        <p:spPr>
          <a:xfrm>
            <a:off x="5344127" y="2990902"/>
            <a:ext cx="34227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그럼 수화 영상을 </a:t>
            </a:r>
            <a:r>
              <a:rPr lang="ko-KR" altLang="en-US" dirty="0">
                <a:highlight>
                  <a:srgbClr val="FFC000"/>
                </a:highlight>
              </a:rPr>
              <a:t>분류</a:t>
            </a:r>
            <a:r>
              <a:rPr lang="ko-KR" altLang="en-US" dirty="0"/>
              <a:t>할 수 있을까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286606-AE6C-46D5-994E-0DC58AD18A4B}"/>
              </a:ext>
            </a:extLst>
          </p:cNvPr>
          <p:cNvSpPr txBox="1"/>
          <p:nvPr/>
        </p:nvSpPr>
        <p:spPr>
          <a:xfrm>
            <a:off x="5338516" y="4036561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* </a:t>
            </a:r>
            <a:r>
              <a:rPr lang="ko-KR" altLang="en-US" dirty="0"/>
              <a:t>선행연구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1A6FEC-CD07-40A7-954F-4DB9AA585ED1}"/>
              </a:ext>
            </a:extLst>
          </p:cNvPr>
          <p:cNvSpPr txBox="1"/>
          <p:nvPr/>
        </p:nvSpPr>
        <p:spPr>
          <a:xfrm>
            <a:off x="5338516" y="4760021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* </a:t>
            </a:r>
            <a:r>
              <a:rPr lang="ko-KR" altLang="en-US" dirty="0" err="1"/>
              <a:t>인공준희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C0711-A312-414A-8482-8489134FCDC2}"/>
              </a:ext>
            </a:extLst>
          </p:cNvPr>
          <p:cNvSpPr txBox="1"/>
          <p:nvPr/>
        </p:nvSpPr>
        <p:spPr>
          <a:xfrm>
            <a:off x="6518171" y="4036561"/>
            <a:ext cx="2422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음성 </a:t>
            </a:r>
            <a:r>
              <a:rPr lang="en-US" altLang="ko-KR" dirty="0"/>
              <a:t>=&gt; </a:t>
            </a:r>
            <a:r>
              <a:rPr lang="ko-KR" altLang="en-US" dirty="0"/>
              <a:t>수화영상 시각화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FEC23D-814E-44BA-B339-1D895E7FE98C}"/>
              </a:ext>
            </a:extLst>
          </p:cNvPr>
          <p:cNvSpPr txBox="1"/>
          <p:nvPr/>
        </p:nvSpPr>
        <p:spPr>
          <a:xfrm>
            <a:off x="6583093" y="4760021"/>
            <a:ext cx="2292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수화 영상 </a:t>
            </a:r>
            <a:r>
              <a:rPr lang="en-US" altLang="ko-KR" dirty="0"/>
              <a:t>=&gt; </a:t>
            </a:r>
            <a:r>
              <a:rPr lang="ko-KR" altLang="en-US" dirty="0"/>
              <a:t>글로 분류</a:t>
            </a:r>
          </a:p>
        </p:txBody>
      </p:sp>
    </p:spTree>
    <p:extLst>
      <p:ext uri="{BB962C8B-B14F-4D97-AF65-F5344CB8AC3E}">
        <p14:creationId xmlns:p14="http://schemas.microsoft.com/office/powerpoint/2010/main" val="33313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C5DFE7AC-A024-418B-B6D6-B5873EC6D490}"/>
              </a:ext>
            </a:extLst>
          </p:cNvPr>
          <p:cNvGrpSpPr/>
          <p:nvPr/>
        </p:nvGrpSpPr>
        <p:grpSpPr>
          <a:xfrm>
            <a:off x="3488661" y="1711283"/>
            <a:ext cx="1408654" cy="3867903"/>
            <a:chOff x="3488661" y="1711283"/>
            <a:chExt cx="1408654" cy="3867903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35D7C57-7766-4FE4-83E1-F56F986069B6}"/>
                </a:ext>
              </a:extLst>
            </p:cNvPr>
            <p:cNvCxnSpPr>
              <a:cxnSpLocks/>
            </p:cNvCxnSpPr>
            <p:nvPr/>
          </p:nvCxnSpPr>
          <p:spPr>
            <a:xfrm>
              <a:off x="4018084" y="2909968"/>
              <a:ext cx="747347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DE70B67A-4A46-4C5C-85D2-F8C3A11D3CE4}"/>
                </a:ext>
              </a:extLst>
            </p:cNvPr>
            <p:cNvCxnSpPr>
              <a:cxnSpLocks/>
            </p:cNvCxnSpPr>
            <p:nvPr/>
          </p:nvCxnSpPr>
          <p:spPr>
            <a:xfrm>
              <a:off x="4018084" y="4274470"/>
              <a:ext cx="747347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EE85C808-F5DF-4748-89AC-337DFBC018BC}"/>
                </a:ext>
              </a:extLst>
            </p:cNvPr>
            <p:cNvCxnSpPr>
              <a:cxnSpLocks/>
            </p:cNvCxnSpPr>
            <p:nvPr/>
          </p:nvCxnSpPr>
          <p:spPr>
            <a:xfrm>
              <a:off x="4018084" y="5579186"/>
              <a:ext cx="747347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E404D1F-0D79-4441-AF18-093DFC7D3175}"/>
                </a:ext>
              </a:extLst>
            </p:cNvPr>
            <p:cNvCxnSpPr>
              <a:cxnSpLocks/>
            </p:cNvCxnSpPr>
            <p:nvPr/>
          </p:nvCxnSpPr>
          <p:spPr>
            <a:xfrm>
              <a:off x="4018084" y="1711283"/>
              <a:ext cx="879231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8323DD88-5177-4612-A955-9B9608B79434}"/>
                </a:ext>
              </a:extLst>
            </p:cNvPr>
            <p:cNvCxnSpPr>
              <a:cxnSpLocks/>
            </p:cNvCxnSpPr>
            <p:nvPr/>
          </p:nvCxnSpPr>
          <p:spPr>
            <a:xfrm>
              <a:off x="3488661" y="3501983"/>
              <a:ext cx="529423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8D108675-A346-4BC2-8D91-851AEDDCC0B7}"/>
                </a:ext>
              </a:extLst>
            </p:cNvPr>
            <p:cNvCxnSpPr>
              <a:cxnSpLocks/>
            </p:cNvCxnSpPr>
            <p:nvPr/>
          </p:nvCxnSpPr>
          <p:spPr>
            <a:xfrm>
              <a:off x="4018084" y="1711283"/>
              <a:ext cx="0" cy="3867903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188D876-0EE1-4F81-A86B-761C577E1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6</a:t>
            </a:fld>
            <a:r>
              <a:rPr lang="ko-KR" altLang="en-US" dirty="0"/>
              <a:t> </a:t>
            </a:r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B6B06E9A-5140-45C4-9922-D6E82DE815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00256"/>
            <a:ext cx="2943196" cy="504825"/>
          </a:xfrm>
        </p:spPr>
        <p:txBody>
          <a:bodyPr>
            <a:noAutofit/>
          </a:bodyPr>
          <a:lstStyle/>
          <a:p>
            <a:r>
              <a:rPr lang="en-US" altLang="ko-KR" dirty="0"/>
              <a:t>Data Set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072409C-B882-4A43-8342-214BEF057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65" y="2230771"/>
            <a:ext cx="2943196" cy="21729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3A6F61-9E07-4EC0-BBA4-8AFF24EB9E22}"/>
              </a:ext>
            </a:extLst>
          </p:cNvPr>
          <p:cNvSpPr txBox="1"/>
          <p:nvPr/>
        </p:nvSpPr>
        <p:spPr>
          <a:xfrm>
            <a:off x="417682" y="4643120"/>
            <a:ext cx="31987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handspeak.com </a:t>
            </a:r>
            <a:r>
              <a:rPr lang="ko-KR" altLang="en-US" dirty="0"/>
              <a:t>에서</a:t>
            </a:r>
            <a:r>
              <a:rPr lang="en-US" altLang="ko-KR" dirty="0"/>
              <a:t> </a:t>
            </a:r>
            <a:r>
              <a:rPr lang="ko-KR" altLang="en-US" dirty="0"/>
              <a:t>제공하는 </a:t>
            </a:r>
            <a:endParaRPr lang="en-US" altLang="ko-KR" dirty="0"/>
          </a:p>
          <a:p>
            <a:pPr algn="ctr"/>
            <a:r>
              <a:rPr lang="en-US" altLang="ko-KR" dirty="0"/>
              <a:t>American Sign Language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967BF64-1F43-42D8-B2C7-1BE05E5CFF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9" t="3024" r="50783" b="52277"/>
          <a:stretch/>
        </p:blipFill>
        <p:spPr>
          <a:xfrm>
            <a:off x="4584334" y="3708135"/>
            <a:ext cx="1370373" cy="112225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D3A428C-81F4-4F8F-9127-41E1271374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411" t="1961" r="2829" b="53340"/>
          <a:stretch/>
        </p:blipFill>
        <p:spPr>
          <a:xfrm>
            <a:off x="4586650" y="1108518"/>
            <a:ext cx="1365742" cy="112225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44455C6-DCE3-40ED-BD45-09E4AB32EA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818" t="50916" r="1346" b="2004"/>
          <a:stretch/>
        </p:blipFill>
        <p:spPr>
          <a:xfrm>
            <a:off x="4569774" y="5012533"/>
            <a:ext cx="1377987" cy="119068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A78DCAD-12C2-41FD-892D-DFA1D705FE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9" t="51583" r="50000" b="2709"/>
          <a:stretch/>
        </p:blipFill>
        <p:spPr>
          <a:xfrm>
            <a:off x="4587370" y="2408326"/>
            <a:ext cx="1367337" cy="112225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A9E7907-7C18-4E5D-A9A4-F49CF6498F77}"/>
              </a:ext>
            </a:extLst>
          </p:cNvPr>
          <p:cNvSpPr txBox="1"/>
          <p:nvPr/>
        </p:nvSpPr>
        <p:spPr>
          <a:xfrm>
            <a:off x="6305779" y="1270602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Data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set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의 조건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C36D037-17FA-4475-9838-B10E5437D5A1}"/>
              </a:ext>
            </a:extLst>
          </p:cNvPr>
          <p:cNvSpPr txBox="1"/>
          <p:nvPr/>
        </p:nvSpPr>
        <p:spPr>
          <a:xfrm>
            <a:off x="6490264" y="1669644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RGB</a:t>
            </a:r>
            <a:r>
              <a:rPr lang="ko-KR" altLang="en-US" dirty="0"/>
              <a:t> 영상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2A8A27-D974-4E14-ABFD-4255B6490564}"/>
              </a:ext>
            </a:extLst>
          </p:cNvPr>
          <p:cNvSpPr txBox="1"/>
          <p:nvPr/>
        </p:nvSpPr>
        <p:spPr>
          <a:xfrm>
            <a:off x="6490264" y="2068686"/>
            <a:ext cx="30533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</a:t>
            </a:r>
            <a:r>
              <a:rPr lang="en-US" altLang="ko-KR" dirty="0" err="1"/>
              <a:t>OpenPose</a:t>
            </a:r>
            <a:r>
              <a:rPr lang="en-US" altLang="ko-KR" dirty="0"/>
              <a:t> </a:t>
            </a:r>
            <a:r>
              <a:rPr lang="ko-KR" altLang="en-US" dirty="0"/>
              <a:t>로 </a:t>
            </a:r>
            <a:r>
              <a:rPr lang="en-US" altLang="ko-KR" dirty="0" err="1"/>
              <a:t>HandDetect</a:t>
            </a:r>
            <a:endParaRPr lang="en-US" altLang="ko-KR" dirty="0"/>
          </a:p>
          <a:p>
            <a:r>
              <a:rPr lang="en-US" altLang="ko-KR" dirty="0"/>
              <a:t>      -&gt; </a:t>
            </a:r>
            <a:r>
              <a:rPr lang="ko-KR" altLang="en-US" dirty="0"/>
              <a:t>손 정확히 나와야 함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FCB941-D159-4181-898D-9B484569901A}"/>
              </a:ext>
            </a:extLst>
          </p:cNvPr>
          <p:cNvSpPr txBox="1"/>
          <p:nvPr/>
        </p:nvSpPr>
        <p:spPr>
          <a:xfrm>
            <a:off x="6490264" y="2761183"/>
            <a:ext cx="369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한 </a:t>
            </a:r>
            <a:r>
              <a:rPr lang="en-US" altLang="ko-KR" dirty="0"/>
              <a:t>class </a:t>
            </a:r>
            <a:r>
              <a:rPr lang="ko-KR" altLang="en-US" dirty="0"/>
              <a:t>당 영상의 수 확보되어야 함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69EBC5-B4EC-4D79-8133-C6F0ADA61167}"/>
              </a:ext>
            </a:extLst>
          </p:cNvPr>
          <p:cNvSpPr txBox="1"/>
          <p:nvPr/>
        </p:nvSpPr>
        <p:spPr>
          <a:xfrm>
            <a:off x="6305779" y="3244334"/>
            <a:ext cx="3621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인터넷 상 수화영상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set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한계점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F8D600-37E5-4CE3-A6DA-72D2642D7712}"/>
              </a:ext>
            </a:extLst>
          </p:cNvPr>
          <p:cNvSpPr txBox="1"/>
          <p:nvPr/>
        </p:nvSpPr>
        <p:spPr>
          <a:xfrm>
            <a:off x="6574282" y="3727485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영상의 수가 적음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5D613AD-86D9-41D9-A685-69A9567172F3}"/>
              </a:ext>
            </a:extLst>
          </p:cNvPr>
          <p:cNvSpPr txBox="1"/>
          <p:nvPr/>
        </p:nvSpPr>
        <p:spPr>
          <a:xfrm>
            <a:off x="6564962" y="4161086"/>
            <a:ext cx="3204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불필요한 변인으로 노이즈 증가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2E212DF-0629-48F6-972A-1C6ABD3F6F30}"/>
              </a:ext>
            </a:extLst>
          </p:cNvPr>
          <p:cNvSpPr txBox="1"/>
          <p:nvPr/>
        </p:nvSpPr>
        <p:spPr>
          <a:xfrm>
            <a:off x="6305779" y="47085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C000"/>
                </a:highlight>
              </a:rPr>
              <a:t>촬영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C000"/>
                </a:highlight>
              </a:rPr>
              <a:t>data set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C000"/>
              </a:highlight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2AB96DD-78C2-4E49-B595-D935A4671468}"/>
              </a:ext>
            </a:extLst>
          </p:cNvPr>
          <p:cNvSpPr txBox="1"/>
          <p:nvPr/>
        </p:nvSpPr>
        <p:spPr>
          <a:xfrm>
            <a:off x="6564962" y="5209854"/>
            <a:ext cx="3304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20 class X 40</a:t>
            </a:r>
            <a:r>
              <a:rPr lang="ko-KR" altLang="en-US" dirty="0"/>
              <a:t>영상 </a:t>
            </a:r>
            <a:r>
              <a:rPr lang="en-US" altLang="ko-KR" dirty="0"/>
              <a:t>= </a:t>
            </a:r>
            <a:r>
              <a:rPr lang="ko-KR" altLang="en-US" dirty="0"/>
              <a:t>총 </a:t>
            </a:r>
            <a:r>
              <a:rPr lang="en-US" altLang="ko-KR" dirty="0"/>
              <a:t>800</a:t>
            </a:r>
            <a:r>
              <a:rPr lang="ko-KR" altLang="en-US" dirty="0"/>
              <a:t>영상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5DDADE-5CDB-4887-B1FE-CD9E33CB6BF9}"/>
              </a:ext>
            </a:extLst>
          </p:cNvPr>
          <p:cNvSpPr txBox="1"/>
          <p:nvPr/>
        </p:nvSpPr>
        <p:spPr>
          <a:xfrm>
            <a:off x="7162585" y="5579186"/>
            <a:ext cx="2127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train</a:t>
            </a:r>
            <a:r>
              <a:rPr lang="ko-KR" altLang="en-US" dirty="0"/>
              <a:t> </a:t>
            </a:r>
            <a:r>
              <a:rPr lang="en-US" altLang="ko-KR" dirty="0"/>
              <a:t>set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600</a:t>
            </a:r>
            <a:r>
              <a:rPr lang="ko-KR" altLang="en-US" dirty="0"/>
              <a:t> 영상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E266515-FD8E-497A-A5BA-3095EA96CF3B}"/>
              </a:ext>
            </a:extLst>
          </p:cNvPr>
          <p:cNvSpPr txBox="1"/>
          <p:nvPr/>
        </p:nvSpPr>
        <p:spPr>
          <a:xfrm>
            <a:off x="7189333" y="5926578"/>
            <a:ext cx="205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test</a:t>
            </a:r>
            <a:r>
              <a:rPr lang="ko-KR" altLang="en-US" dirty="0"/>
              <a:t> </a:t>
            </a:r>
            <a:r>
              <a:rPr lang="en-US" altLang="ko-KR" dirty="0"/>
              <a:t>set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200 </a:t>
            </a:r>
            <a:r>
              <a:rPr lang="ko-KR" altLang="en-US" dirty="0"/>
              <a:t>영상</a:t>
            </a:r>
          </a:p>
        </p:txBody>
      </p:sp>
    </p:spTree>
    <p:extLst>
      <p:ext uri="{BB962C8B-B14F-4D97-AF65-F5344CB8AC3E}">
        <p14:creationId xmlns:p14="http://schemas.microsoft.com/office/powerpoint/2010/main" val="1753968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D608E59-F6E3-4986-A717-3E77AF758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7</a:t>
            </a:fld>
            <a:r>
              <a:rPr lang="ko-KR" altLang="en-US" dirty="0"/>
              <a:t> </a:t>
            </a:r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93197BE2-76A1-4547-A4EC-BC3AE6C825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49" y="300256"/>
            <a:ext cx="4584209" cy="504825"/>
          </a:xfrm>
        </p:spPr>
        <p:txBody>
          <a:bodyPr>
            <a:noAutofit/>
          </a:bodyPr>
          <a:lstStyle/>
          <a:p>
            <a:r>
              <a:rPr lang="en-US" altLang="ko-KR" dirty="0"/>
              <a:t>Hand</a:t>
            </a:r>
            <a:r>
              <a:rPr lang="ko-KR" altLang="en-US" dirty="0"/>
              <a:t> </a:t>
            </a:r>
            <a:r>
              <a:rPr lang="en-US" altLang="ko-KR" dirty="0"/>
              <a:t>Detect</a:t>
            </a:r>
            <a:r>
              <a:rPr lang="ko-KR" altLang="en-US" dirty="0"/>
              <a:t> </a:t>
            </a:r>
            <a:r>
              <a:rPr lang="en-US" altLang="ko-KR" dirty="0"/>
              <a:t>; </a:t>
            </a:r>
            <a:r>
              <a:rPr lang="en-US" altLang="ko-KR" dirty="0" err="1"/>
              <a:t>OpenPose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D18E800-5497-4E57-B0A7-C33C57F1A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76" y="1418144"/>
            <a:ext cx="2588622" cy="35721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0AB613-963A-456B-874A-60760D8BB732}"/>
              </a:ext>
            </a:extLst>
          </p:cNvPr>
          <p:cNvSpPr txBox="1"/>
          <p:nvPr/>
        </p:nvSpPr>
        <p:spPr>
          <a:xfrm>
            <a:off x="329236" y="5106180"/>
            <a:ext cx="3412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사람의 관절의 </a:t>
            </a:r>
            <a:r>
              <a:rPr lang="en-US" altLang="ko-KR" dirty="0"/>
              <a:t>Key Point </a:t>
            </a:r>
            <a:r>
              <a:rPr lang="ko-KR" altLang="en-US" dirty="0"/>
              <a:t>를 </a:t>
            </a:r>
            <a:endParaRPr lang="en-US" altLang="ko-KR" dirty="0"/>
          </a:p>
          <a:p>
            <a:pPr algn="ctr"/>
            <a:r>
              <a:rPr lang="ko-KR" altLang="en-US" dirty="0"/>
              <a:t>추출해낼 수 있음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FDF2E-A955-4C65-86C8-9BAE6BFE7053}"/>
              </a:ext>
            </a:extLst>
          </p:cNvPr>
          <p:cNvSpPr txBox="1"/>
          <p:nvPr/>
        </p:nvSpPr>
        <p:spPr>
          <a:xfrm>
            <a:off x="4120445" y="1418144"/>
            <a:ext cx="5257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Human Pose Estimation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수화에 적용시킨다면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1663AE-E23A-42B7-A31F-A35C86B23564}"/>
              </a:ext>
            </a:extLst>
          </p:cNvPr>
          <p:cNvSpPr txBox="1"/>
          <p:nvPr/>
        </p:nvSpPr>
        <p:spPr>
          <a:xfrm>
            <a:off x="3741538" y="1964032"/>
            <a:ext cx="6015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hand position </a:t>
            </a:r>
            <a:r>
              <a:rPr lang="ko-KR" altLang="en-US" dirty="0"/>
              <a:t>추출해</a:t>
            </a:r>
            <a:r>
              <a:rPr lang="en-US" altLang="ko-KR" dirty="0"/>
              <a:t>, </a:t>
            </a:r>
            <a:r>
              <a:rPr lang="ko-KR" altLang="en-US" dirty="0"/>
              <a:t>손모양에 </a:t>
            </a:r>
            <a:r>
              <a:rPr lang="en-US" altLang="ko-KR" dirty="0"/>
              <a:t>attention</a:t>
            </a:r>
            <a:r>
              <a:rPr lang="ko-KR" altLang="en-US" dirty="0"/>
              <a:t> 줄 수 </a:t>
            </a:r>
            <a:r>
              <a:rPr lang="ko-KR" altLang="en-US" dirty="0" err="1"/>
              <a:t>있을거라</a:t>
            </a:r>
            <a:r>
              <a:rPr lang="ko-KR" altLang="en-US" dirty="0"/>
              <a:t> 가정</a:t>
            </a:r>
          </a:p>
        </p:txBody>
      </p:sp>
      <p:pic>
        <p:nvPicPr>
          <p:cNvPr id="9" name="Picture 2" descr="https://lh3.googleusercontent.com/44FrScMg2XtjFDA_rULQAZF_FhVMo6PanbvA-E2-qwEBc_F05zWK4alga4OXsqi8I3vHfC9DWPCQaTIdIAUr19FCwpPIF0bMEfxyrBVrzoipefbRXmWs0dox855t5Q">
            <a:extLst>
              <a:ext uri="{FF2B5EF4-FFF2-40B4-BE49-F238E27FC236}">
                <a16:creationId xmlns:a16="http://schemas.microsoft.com/office/drawing/2014/main" id="{D499B145-8F28-4DF3-8540-49F27E7C54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71" t="17977" r="17078" b="18196"/>
          <a:stretch/>
        </p:blipFill>
        <p:spPr bwMode="auto">
          <a:xfrm>
            <a:off x="3994069" y="2613048"/>
            <a:ext cx="1975526" cy="1713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s://lh4.googleusercontent.com/R7LarpQ5AvvQLtd5kg5ve6KsCCvQco7KLZpMCikGYSc1TcV5cUe8Gl6G1G5Vec6auDQsFMU__qwRaK-wRSC5QgoTw21l8jA-tBQQSUcpyj52NDPQTh4ju-gnAYyDtg">
            <a:extLst>
              <a:ext uri="{FF2B5EF4-FFF2-40B4-BE49-F238E27FC236}">
                <a16:creationId xmlns:a16="http://schemas.microsoft.com/office/drawing/2014/main" id="{420DF005-6716-48CF-BFF1-8DA49DDC24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4" t="4293" r="2017" b="11497"/>
          <a:stretch/>
        </p:blipFill>
        <p:spPr bwMode="auto">
          <a:xfrm>
            <a:off x="3994069" y="4574394"/>
            <a:ext cx="1975526" cy="1730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1B8B856-F9C1-4383-93CE-220E129C23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79" t="5469" r="3317" b="964"/>
          <a:stretch/>
        </p:blipFill>
        <p:spPr>
          <a:xfrm>
            <a:off x="7612498" y="3350080"/>
            <a:ext cx="2088911" cy="19525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647C9F-6B3C-47AC-BA9B-8F2A91E5B3BC}"/>
              </a:ext>
            </a:extLst>
          </p:cNvPr>
          <p:cNvSpPr txBox="1"/>
          <p:nvPr/>
        </p:nvSpPr>
        <p:spPr>
          <a:xfrm>
            <a:off x="6188259" y="4003167"/>
            <a:ext cx="1267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좌표값의</a:t>
            </a:r>
            <a:endParaRPr lang="en-US" altLang="ko-KR" dirty="0"/>
          </a:p>
          <a:p>
            <a:pPr algn="ctr"/>
            <a:r>
              <a:rPr lang="ko-KR" altLang="en-US" dirty="0"/>
              <a:t>평균을 이용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82F0B6-FD9A-41C4-B892-757D134CD536}"/>
              </a:ext>
            </a:extLst>
          </p:cNvPr>
          <p:cNvSpPr txBox="1"/>
          <p:nvPr/>
        </p:nvSpPr>
        <p:spPr>
          <a:xfrm>
            <a:off x="7612498" y="5567845"/>
            <a:ext cx="197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detection box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6583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CBE871-35F2-4483-8424-FAE1CEDEF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8</a:t>
            </a:fld>
            <a:r>
              <a:rPr lang="ko-KR" altLang="en-US" dirty="0"/>
              <a:t>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F833B7-FB0B-4F7B-9CBE-E3E8318BE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altLang="ko-KR" dirty="0"/>
              <a:t>Model</a:t>
            </a:r>
            <a:endParaRPr lang="ko-KR" altLang="en-US" dirty="0"/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38AC28E9-2AAF-4A1B-BC49-156B233BF4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98" y="986440"/>
            <a:ext cx="9629778" cy="4177718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3DEC3546-356F-4D36-B120-510614DC7D17}"/>
              </a:ext>
            </a:extLst>
          </p:cNvPr>
          <p:cNvSpPr/>
          <p:nvPr/>
        </p:nvSpPr>
        <p:spPr>
          <a:xfrm>
            <a:off x="654341" y="2488068"/>
            <a:ext cx="9034943" cy="1107347"/>
          </a:xfrm>
          <a:prstGeom prst="rect">
            <a:avLst/>
          </a:prstGeom>
          <a:noFill/>
          <a:ln w="76200">
            <a:solidFill>
              <a:srgbClr val="59C7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073FDE-091A-462B-8F46-4A6C89E5CDF9}"/>
              </a:ext>
            </a:extLst>
          </p:cNvPr>
          <p:cNvSpPr txBox="1"/>
          <p:nvPr/>
        </p:nvSpPr>
        <p:spPr>
          <a:xfrm>
            <a:off x="5872294" y="1959562"/>
            <a:ext cx="1323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ighlight>
                  <a:srgbClr val="FFC000"/>
                </a:highlight>
              </a:rPr>
              <a:t>C3D</a:t>
            </a:r>
            <a:r>
              <a:rPr lang="en-US" altLang="ko-KR" dirty="0"/>
              <a:t> model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8CB8200-CB41-4D02-84D4-8DE7E80FE631}"/>
              </a:ext>
            </a:extLst>
          </p:cNvPr>
          <p:cNvSpPr/>
          <p:nvPr/>
        </p:nvSpPr>
        <p:spPr>
          <a:xfrm>
            <a:off x="3236686" y="4215768"/>
            <a:ext cx="5002701" cy="1023889"/>
          </a:xfrm>
          <a:prstGeom prst="rect">
            <a:avLst/>
          </a:prstGeom>
          <a:noFill/>
          <a:ln w="76200">
            <a:solidFill>
              <a:srgbClr val="59C7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0ECE049-913F-44F0-8E6E-0D2FA4FE358A}"/>
              </a:ext>
            </a:extLst>
          </p:cNvPr>
          <p:cNvSpPr txBox="1"/>
          <p:nvPr/>
        </p:nvSpPr>
        <p:spPr>
          <a:xfrm>
            <a:off x="6742359" y="5433356"/>
            <a:ext cx="1470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ighlight>
                  <a:srgbClr val="FFC000"/>
                </a:highlight>
              </a:rPr>
              <a:t>LSTM</a:t>
            </a:r>
            <a:r>
              <a:rPr lang="en-US" altLang="ko-KR" dirty="0"/>
              <a:t> model</a:t>
            </a:r>
            <a:endParaRPr lang="ko-KR" altLang="en-US" dirty="0"/>
          </a:p>
        </p:txBody>
      </p:sp>
      <p:sp>
        <p:nvSpPr>
          <p:cNvPr id="25" name="더하기 기호 24">
            <a:extLst>
              <a:ext uri="{FF2B5EF4-FFF2-40B4-BE49-F238E27FC236}">
                <a16:creationId xmlns:a16="http://schemas.microsoft.com/office/drawing/2014/main" id="{4186040C-1934-4357-9486-2A53154D1A9E}"/>
              </a:ext>
            </a:extLst>
          </p:cNvPr>
          <p:cNvSpPr/>
          <p:nvPr/>
        </p:nvSpPr>
        <p:spPr>
          <a:xfrm>
            <a:off x="5454369" y="3595415"/>
            <a:ext cx="567334" cy="609600"/>
          </a:xfrm>
          <a:prstGeom prst="mathPlus">
            <a:avLst/>
          </a:prstGeom>
          <a:solidFill>
            <a:srgbClr val="59C7C7"/>
          </a:solidFill>
          <a:ln>
            <a:solidFill>
              <a:srgbClr val="59C7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965FCE6-4BA0-4A89-AC5A-8A77318EB10B}"/>
              </a:ext>
            </a:extLst>
          </p:cNvPr>
          <p:cNvSpPr txBox="1"/>
          <p:nvPr/>
        </p:nvSpPr>
        <p:spPr>
          <a:xfrm>
            <a:off x="1749652" y="6137280"/>
            <a:ext cx="6865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 </a:t>
            </a:r>
            <a:r>
              <a:rPr lang="ko-KR" altLang="en-US" dirty="0"/>
              <a:t>개의 </a:t>
            </a:r>
            <a:r>
              <a:rPr lang="en-US" altLang="ko-KR" dirty="0"/>
              <a:t>conv3d layer</a:t>
            </a:r>
            <a:r>
              <a:rPr lang="ko-KR" altLang="en-US" dirty="0"/>
              <a:t>와 </a:t>
            </a:r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fc layer</a:t>
            </a:r>
            <a:r>
              <a:rPr lang="ko-KR" altLang="en-US" dirty="0"/>
              <a:t>로 이루어진 </a:t>
            </a:r>
            <a:r>
              <a:rPr lang="en-US" altLang="ko-KR" dirty="0"/>
              <a:t>C3D model</a:t>
            </a:r>
            <a:r>
              <a:rPr lang="ko-KR" altLang="en-US" dirty="0"/>
              <a:t> </a:t>
            </a:r>
            <a:r>
              <a:rPr lang="en-US" altLang="ko-KR" dirty="0"/>
              <a:t>+ LSTM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3684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CBE871-35F2-4483-8424-FAE1CEDEF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07745-3C54-43D7-88CE-F8C0077D14C8}" type="slidenum">
              <a:rPr lang="ko-KR" altLang="en-US" smtClean="0"/>
              <a:pPr/>
              <a:t>9</a:t>
            </a:fld>
            <a:r>
              <a:rPr lang="ko-KR" altLang="en-US" dirty="0"/>
              <a:t>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F833B7-FB0B-4F7B-9CBE-E3E8318BEE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317499"/>
            <a:ext cx="2216150" cy="504825"/>
          </a:xfrm>
        </p:spPr>
        <p:txBody>
          <a:bodyPr>
            <a:noAutofit/>
          </a:bodyPr>
          <a:lstStyle/>
          <a:p>
            <a:r>
              <a:rPr lang="en-US" altLang="ko-KR" dirty="0"/>
              <a:t>C3D model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534C09-7C6F-4CBA-9EB1-014AC305FCA0}"/>
              </a:ext>
            </a:extLst>
          </p:cNvPr>
          <p:cNvSpPr txBox="1"/>
          <p:nvPr/>
        </p:nvSpPr>
        <p:spPr>
          <a:xfrm>
            <a:off x="1372419" y="1872926"/>
            <a:ext cx="1947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분류하고자 하는 것 </a:t>
            </a:r>
          </a:p>
        </p:txBody>
      </p:sp>
      <p:pic>
        <p:nvPicPr>
          <p:cNvPr id="1026" name="Picture 2" descr="video iconì ëí ì´ë¯¸ì§ ê²ìê²°ê³¼">
            <a:extLst>
              <a:ext uri="{FF2B5EF4-FFF2-40B4-BE49-F238E27FC236}">
                <a16:creationId xmlns:a16="http://schemas.microsoft.com/office/drawing/2014/main" id="{2C266068-49ED-4DB3-93D0-21D5CB70E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622" y="2526429"/>
            <a:ext cx="2456052" cy="1842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19E5324-4075-4C1B-AA28-8C34A4D53135}"/>
              </a:ext>
            </a:extLst>
          </p:cNvPr>
          <p:cNvSpPr/>
          <p:nvPr/>
        </p:nvSpPr>
        <p:spPr>
          <a:xfrm>
            <a:off x="4655745" y="1494666"/>
            <a:ext cx="1565329" cy="1566642"/>
          </a:xfrm>
          <a:prstGeom prst="rect">
            <a:avLst/>
          </a:prstGeom>
          <a:solidFill>
            <a:srgbClr val="59C7C7"/>
          </a:solidFill>
          <a:ln>
            <a:solidFill>
              <a:srgbClr val="59C7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94092F-F974-4B7E-9BFE-20F4FB2D613C}"/>
              </a:ext>
            </a:extLst>
          </p:cNvPr>
          <p:cNvSpPr txBox="1"/>
          <p:nvPr/>
        </p:nvSpPr>
        <p:spPr>
          <a:xfrm>
            <a:off x="4916533" y="2108819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CONV2D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36B179-8C32-487F-BAC0-AF7FB3C053BC}"/>
              </a:ext>
            </a:extLst>
          </p:cNvPr>
          <p:cNvSpPr txBox="1"/>
          <p:nvPr/>
        </p:nvSpPr>
        <p:spPr>
          <a:xfrm>
            <a:off x="6564520" y="1911801"/>
            <a:ext cx="1802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spatial </a:t>
            </a:r>
            <a:r>
              <a:rPr lang="ko-KR" altLang="en-US" dirty="0"/>
              <a:t>한 정보 </a:t>
            </a:r>
            <a:r>
              <a:rPr lang="en-US" altLang="ko-KR" dirty="0"/>
              <a:t>O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8D0062-00B7-453B-8567-DD3FCB987132}"/>
              </a:ext>
            </a:extLst>
          </p:cNvPr>
          <p:cNvSpPr txBox="1"/>
          <p:nvPr/>
        </p:nvSpPr>
        <p:spPr>
          <a:xfrm>
            <a:off x="6442916" y="2372759"/>
            <a:ext cx="2046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temporal </a:t>
            </a:r>
            <a:r>
              <a:rPr lang="ko-KR" altLang="en-US" dirty="0"/>
              <a:t>한 정보 </a:t>
            </a:r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590A4D-763C-4A3D-86E6-E3AF1E7E7112}"/>
              </a:ext>
            </a:extLst>
          </p:cNvPr>
          <p:cNvSpPr/>
          <p:nvPr/>
        </p:nvSpPr>
        <p:spPr>
          <a:xfrm>
            <a:off x="4655745" y="3756827"/>
            <a:ext cx="1565329" cy="1566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635589-D471-4484-8D43-5CEFF4D84D3D}"/>
              </a:ext>
            </a:extLst>
          </p:cNvPr>
          <p:cNvSpPr txBox="1"/>
          <p:nvPr/>
        </p:nvSpPr>
        <p:spPr>
          <a:xfrm>
            <a:off x="5141962" y="4433024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C3D</a:t>
            </a:r>
            <a:endParaRPr lang="ko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B12530-A0F9-44C9-91E6-75DA53974597}"/>
              </a:ext>
            </a:extLst>
          </p:cNvPr>
          <p:cNvSpPr txBox="1"/>
          <p:nvPr/>
        </p:nvSpPr>
        <p:spPr>
          <a:xfrm>
            <a:off x="6686124" y="4279354"/>
            <a:ext cx="1802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spatial </a:t>
            </a:r>
            <a:r>
              <a:rPr lang="ko-KR" altLang="en-US" dirty="0"/>
              <a:t>한 정보 </a:t>
            </a:r>
            <a:r>
              <a:rPr lang="en-US" altLang="ko-KR" dirty="0"/>
              <a:t>O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566DB3-F407-4CBD-ABB0-BF566A196BD4}"/>
              </a:ext>
            </a:extLst>
          </p:cNvPr>
          <p:cNvSpPr txBox="1"/>
          <p:nvPr/>
        </p:nvSpPr>
        <p:spPr>
          <a:xfrm>
            <a:off x="6564520" y="4740312"/>
            <a:ext cx="2059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temporal </a:t>
            </a:r>
            <a:r>
              <a:rPr lang="ko-KR" altLang="en-US" dirty="0"/>
              <a:t>한 정보 </a:t>
            </a:r>
            <a:r>
              <a:rPr lang="en-US" altLang="ko-KR" dirty="0"/>
              <a:t>O</a:t>
            </a:r>
            <a:endParaRPr lang="ko-KR" altLang="en-US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8235FBC-AC67-4D19-81FC-77E94B4F5399}"/>
              </a:ext>
            </a:extLst>
          </p:cNvPr>
          <p:cNvCxnSpPr/>
          <p:nvPr/>
        </p:nvCxnSpPr>
        <p:spPr>
          <a:xfrm flipV="1">
            <a:off x="3818516" y="2242258"/>
            <a:ext cx="525710" cy="43755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A6AABC7-FA19-4D8D-95DE-83CA9E5DCD35}"/>
              </a:ext>
            </a:extLst>
          </p:cNvPr>
          <p:cNvCxnSpPr>
            <a:cxnSpLocks/>
          </p:cNvCxnSpPr>
          <p:nvPr/>
        </p:nvCxnSpPr>
        <p:spPr>
          <a:xfrm>
            <a:off x="3839639" y="4245244"/>
            <a:ext cx="525710" cy="43755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3704FC0-2788-4665-B17D-064E47446CBB}"/>
              </a:ext>
            </a:extLst>
          </p:cNvPr>
          <p:cNvSpPr/>
          <p:nvPr/>
        </p:nvSpPr>
        <p:spPr>
          <a:xfrm>
            <a:off x="4471332" y="3397114"/>
            <a:ext cx="4840448" cy="242441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CEA520-5D69-46FA-A182-70A4826E1147}"/>
              </a:ext>
            </a:extLst>
          </p:cNvPr>
          <p:cNvSpPr txBox="1"/>
          <p:nvPr/>
        </p:nvSpPr>
        <p:spPr>
          <a:xfrm>
            <a:off x="2678853" y="6268176"/>
            <a:ext cx="1944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* spatial = </a:t>
            </a:r>
            <a:r>
              <a:rPr lang="ko-KR" altLang="en-US" dirty="0"/>
              <a:t>공간적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A3783D-6195-4C72-BCDD-FF8A35EF6FE2}"/>
              </a:ext>
            </a:extLst>
          </p:cNvPr>
          <p:cNvSpPr txBox="1"/>
          <p:nvPr/>
        </p:nvSpPr>
        <p:spPr>
          <a:xfrm>
            <a:off x="5209767" y="6268176"/>
            <a:ext cx="2200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* temporal = </a:t>
            </a:r>
            <a:r>
              <a:rPr lang="ko-KR" altLang="en-US" dirty="0"/>
              <a:t>시간적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DF8C1F-C153-48E6-9931-D94C74521809}"/>
              </a:ext>
            </a:extLst>
          </p:cNvPr>
          <p:cNvSpPr txBox="1"/>
          <p:nvPr/>
        </p:nvSpPr>
        <p:spPr>
          <a:xfrm>
            <a:off x="1974923" y="4617690"/>
            <a:ext cx="742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video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9704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_ac ExtraBold"/>
        <a:ea typeface="나눔스퀘어_ac ExtraBold"/>
        <a:cs typeface=""/>
      </a:majorFont>
      <a:minorFont>
        <a:latin typeface="나눔스퀘어_ac"/>
        <a:ea typeface="나눔스퀘어_a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1200</Words>
  <Application>Microsoft Office PowerPoint</Application>
  <PresentationFormat>와이드스크린</PresentationFormat>
  <Paragraphs>389</Paragraphs>
  <Slides>21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나눔스퀘어_ac</vt:lpstr>
      <vt:lpstr>Arial</vt:lpstr>
      <vt:lpstr>맑은 고딕</vt:lpstr>
      <vt:lpstr>나눔스퀘어_ac ExtraBold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miori</dc:creator>
  <cp:lastModifiedBy>이 미연</cp:lastModifiedBy>
  <cp:revision>101</cp:revision>
  <dcterms:created xsi:type="dcterms:W3CDTF">2019-06-23T09:24:06Z</dcterms:created>
  <dcterms:modified xsi:type="dcterms:W3CDTF">2019-06-23T20:15:23Z</dcterms:modified>
</cp:coreProperties>
</file>

<file path=docProps/thumbnail.jpeg>
</file>